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83" r:id="rId4"/>
    <p:sldId id="284" r:id="rId5"/>
    <p:sldId id="261" r:id="rId6"/>
    <p:sldId id="265" r:id="rId7"/>
    <p:sldId id="275" r:id="rId8"/>
    <p:sldId id="287" r:id="rId9"/>
    <p:sldId id="266" r:id="rId10"/>
    <p:sldId id="285" r:id="rId11"/>
    <p:sldId id="269" r:id="rId12"/>
    <p:sldId id="272" r:id="rId13"/>
    <p:sldId id="290" r:id="rId14"/>
    <p:sldId id="291" r:id="rId15"/>
    <p:sldId id="270" r:id="rId16"/>
    <p:sldId id="273" r:id="rId17"/>
    <p:sldId id="289" r:id="rId18"/>
    <p:sldId id="288" r:id="rId19"/>
    <p:sldId id="274" r:id="rId20"/>
    <p:sldId id="286" r:id="rId21"/>
    <p:sldId id="292" r:id="rId22"/>
    <p:sldId id="276" r:id="rId23"/>
    <p:sldId id="293" r:id="rId24"/>
    <p:sldId id="277" r:id="rId25"/>
    <p:sldId id="278" r:id="rId26"/>
    <p:sldId id="294" r:id="rId27"/>
    <p:sldId id="279" r:id="rId28"/>
    <p:sldId id="295" r:id="rId29"/>
    <p:sldId id="282" r:id="rId30"/>
    <p:sldId id="29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DA6"/>
    <a:srgbClr val="FEE538"/>
    <a:srgbClr val="FFF6A5"/>
    <a:srgbClr val="C4F6C7"/>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94672"/>
  </p:normalViewPr>
  <p:slideViewPr>
    <p:cSldViewPr snapToGrid="0">
      <p:cViewPr>
        <p:scale>
          <a:sx n="119" d="100"/>
          <a:sy n="119" d="100"/>
        </p:scale>
        <p:origin x="33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C389-55D8-3DE5-B369-1C2931BE0C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AEDD3-C707-255F-650D-E42153C33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F6DDED-1066-05D8-52F5-F5C96D9E5AE3}"/>
              </a:ext>
            </a:extLst>
          </p:cNvPr>
          <p:cNvSpPr>
            <a:spLocks noGrp="1"/>
          </p:cNvSpPr>
          <p:nvPr>
            <p:ph type="dt" sz="half" idx="10"/>
          </p:nvPr>
        </p:nvSpPr>
        <p:spPr/>
        <p:txBody>
          <a:bodyPr/>
          <a:lstStyle/>
          <a:p>
            <a:fld id="{BDDBF716-F235-2E49-90E2-E64CF53AD74C}" type="datetimeFigureOut">
              <a:rPr lang="en-US" smtClean="0"/>
              <a:t>4/30/24</a:t>
            </a:fld>
            <a:endParaRPr lang="en-US"/>
          </a:p>
        </p:txBody>
      </p:sp>
      <p:sp>
        <p:nvSpPr>
          <p:cNvPr id="5" name="Footer Placeholder 4">
            <a:extLst>
              <a:ext uri="{FF2B5EF4-FFF2-40B4-BE49-F238E27FC236}">
                <a16:creationId xmlns:a16="http://schemas.microsoft.com/office/drawing/2014/main" id="{DD37AE00-67A7-F688-6225-C4F5673A1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7C4DF-A55C-EB22-3954-E024C4720F74}"/>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216241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7708-6127-3838-C652-EF789D979F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89940A-F319-A034-965B-5463F13092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8854EE-1D47-15DE-80B7-5ABCD8EBE9C7}"/>
              </a:ext>
            </a:extLst>
          </p:cNvPr>
          <p:cNvSpPr>
            <a:spLocks noGrp="1"/>
          </p:cNvSpPr>
          <p:nvPr>
            <p:ph type="dt" sz="half" idx="10"/>
          </p:nvPr>
        </p:nvSpPr>
        <p:spPr/>
        <p:txBody>
          <a:bodyPr/>
          <a:lstStyle/>
          <a:p>
            <a:fld id="{BDDBF716-F235-2E49-90E2-E64CF53AD74C}" type="datetimeFigureOut">
              <a:rPr lang="en-US" smtClean="0"/>
              <a:t>4/30/24</a:t>
            </a:fld>
            <a:endParaRPr lang="en-US"/>
          </a:p>
        </p:txBody>
      </p:sp>
      <p:sp>
        <p:nvSpPr>
          <p:cNvPr id="5" name="Footer Placeholder 4">
            <a:extLst>
              <a:ext uri="{FF2B5EF4-FFF2-40B4-BE49-F238E27FC236}">
                <a16:creationId xmlns:a16="http://schemas.microsoft.com/office/drawing/2014/main" id="{638548B2-D9AB-6683-50A4-3DF060720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62CBA-9369-0F49-48B9-27AD7A3D5041}"/>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191295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3BB66D-0329-0EE5-C1C2-3E9BDEE94A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0B165-5EF0-0DCF-097F-A9448EE59B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0F4BA1-3266-192B-1468-A834D457771E}"/>
              </a:ext>
            </a:extLst>
          </p:cNvPr>
          <p:cNvSpPr>
            <a:spLocks noGrp="1"/>
          </p:cNvSpPr>
          <p:nvPr>
            <p:ph type="dt" sz="half" idx="10"/>
          </p:nvPr>
        </p:nvSpPr>
        <p:spPr/>
        <p:txBody>
          <a:bodyPr/>
          <a:lstStyle/>
          <a:p>
            <a:fld id="{BDDBF716-F235-2E49-90E2-E64CF53AD74C}" type="datetimeFigureOut">
              <a:rPr lang="en-US" smtClean="0"/>
              <a:t>4/30/24</a:t>
            </a:fld>
            <a:endParaRPr lang="en-US"/>
          </a:p>
        </p:txBody>
      </p:sp>
      <p:sp>
        <p:nvSpPr>
          <p:cNvPr id="5" name="Footer Placeholder 4">
            <a:extLst>
              <a:ext uri="{FF2B5EF4-FFF2-40B4-BE49-F238E27FC236}">
                <a16:creationId xmlns:a16="http://schemas.microsoft.com/office/drawing/2014/main" id="{A7BCF1C7-0EE2-FBD5-2470-8C8AF14C08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F7E2E-839A-536D-7DF3-FFBF6CB10DAF}"/>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406855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A7D7-B4FB-D1CA-420C-BF3445190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4ECF2E-0262-B162-47DF-D2CE99D252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6C202-570F-FE6E-D3EF-2A09F6ACFE43}"/>
              </a:ext>
            </a:extLst>
          </p:cNvPr>
          <p:cNvSpPr>
            <a:spLocks noGrp="1"/>
          </p:cNvSpPr>
          <p:nvPr>
            <p:ph type="dt" sz="half" idx="10"/>
          </p:nvPr>
        </p:nvSpPr>
        <p:spPr/>
        <p:txBody>
          <a:bodyPr/>
          <a:lstStyle/>
          <a:p>
            <a:fld id="{BDDBF716-F235-2E49-90E2-E64CF53AD74C}" type="datetimeFigureOut">
              <a:rPr lang="en-US" smtClean="0"/>
              <a:t>4/30/24</a:t>
            </a:fld>
            <a:endParaRPr lang="en-US"/>
          </a:p>
        </p:txBody>
      </p:sp>
      <p:sp>
        <p:nvSpPr>
          <p:cNvPr id="5" name="Footer Placeholder 4">
            <a:extLst>
              <a:ext uri="{FF2B5EF4-FFF2-40B4-BE49-F238E27FC236}">
                <a16:creationId xmlns:a16="http://schemas.microsoft.com/office/drawing/2014/main" id="{BA42DC2B-D204-FFDB-EF4F-C7B4564B9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024A7-8EBB-FD7E-FFBF-F35AA17D3404}"/>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353329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D448-0171-6FB1-40CD-000BE05995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A80E50-65CE-DF5F-92DA-46264723C8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817805-3168-9109-A0E1-2127E3AD4436}"/>
              </a:ext>
            </a:extLst>
          </p:cNvPr>
          <p:cNvSpPr>
            <a:spLocks noGrp="1"/>
          </p:cNvSpPr>
          <p:nvPr>
            <p:ph type="dt" sz="half" idx="10"/>
          </p:nvPr>
        </p:nvSpPr>
        <p:spPr/>
        <p:txBody>
          <a:bodyPr/>
          <a:lstStyle/>
          <a:p>
            <a:fld id="{BDDBF716-F235-2E49-90E2-E64CF53AD74C}" type="datetimeFigureOut">
              <a:rPr lang="en-US" smtClean="0"/>
              <a:t>4/30/24</a:t>
            </a:fld>
            <a:endParaRPr lang="en-US"/>
          </a:p>
        </p:txBody>
      </p:sp>
      <p:sp>
        <p:nvSpPr>
          <p:cNvPr id="5" name="Footer Placeholder 4">
            <a:extLst>
              <a:ext uri="{FF2B5EF4-FFF2-40B4-BE49-F238E27FC236}">
                <a16:creationId xmlns:a16="http://schemas.microsoft.com/office/drawing/2014/main" id="{F56EF010-FFD1-57A9-7AE5-97AFFEBCB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1E8AB-DF57-D35F-E1A2-C0B4BD78C9D1}"/>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3080991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C576-2DB8-E9F6-913C-8A16BA187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3EB05-99C7-07EF-814C-90D65F4327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4EFAF6-B92D-617D-38F0-E245C6664B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3B5A0E-43C9-7274-EA7B-F3EB93012A97}"/>
              </a:ext>
            </a:extLst>
          </p:cNvPr>
          <p:cNvSpPr>
            <a:spLocks noGrp="1"/>
          </p:cNvSpPr>
          <p:nvPr>
            <p:ph type="dt" sz="half" idx="10"/>
          </p:nvPr>
        </p:nvSpPr>
        <p:spPr/>
        <p:txBody>
          <a:bodyPr/>
          <a:lstStyle/>
          <a:p>
            <a:fld id="{BDDBF716-F235-2E49-90E2-E64CF53AD74C}" type="datetimeFigureOut">
              <a:rPr lang="en-US" smtClean="0"/>
              <a:t>4/30/24</a:t>
            </a:fld>
            <a:endParaRPr lang="en-US"/>
          </a:p>
        </p:txBody>
      </p:sp>
      <p:sp>
        <p:nvSpPr>
          <p:cNvPr id="6" name="Footer Placeholder 5">
            <a:extLst>
              <a:ext uri="{FF2B5EF4-FFF2-40B4-BE49-F238E27FC236}">
                <a16:creationId xmlns:a16="http://schemas.microsoft.com/office/drawing/2014/main" id="{23814F47-68DF-AA6D-7E51-75093C4D8C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534D25-F692-7D2A-6687-320CC72F1F7E}"/>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770522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6583E-DD80-29FB-4E28-D04B864300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435E0C-70A6-EC52-D0E5-A34159C724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38E0AF-DEA4-3737-28B9-8D4429B2F6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733C9F-3ECB-A68F-592D-5C25E8E213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181B31-0804-6A79-DA43-A79D3F33DA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D790B3-D73B-0F99-BD7F-2A291BE0B6A8}"/>
              </a:ext>
            </a:extLst>
          </p:cNvPr>
          <p:cNvSpPr>
            <a:spLocks noGrp="1"/>
          </p:cNvSpPr>
          <p:nvPr>
            <p:ph type="dt" sz="half" idx="10"/>
          </p:nvPr>
        </p:nvSpPr>
        <p:spPr/>
        <p:txBody>
          <a:bodyPr/>
          <a:lstStyle/>
          <a:p>
            <a:fld id="{BDDBF716-F235-2E49-90E2-E64CF53AD74C}" type="datetimeFigureOut">
              <a:rPr lang="en-US" smtClean="0"/>
              <a:t>4/30/24</a:t>
            </a:fld>
            <a:endParaRPr lang="en-US"/>
          </a:p>
        </p:txBody>
      </p:sp>
      <p:sp>
        <p:nvSpPr>
          <p:cNvPr id="8" name="Footer Placeholder 7">
            <a:extLst>
              <a:ext uri="{FF2B5EF4-FFF2-40B4-BE49-F238E27FC236}">
                <a16:creationId xmlns:a16="http://schemas.microsoft.com/office/drawing/2014/main" id="{DBBBCFD6-7CAB-6569-F96A-19D4070D6E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3AB6BB-EB90-48C6-DC3C-2C7EB15C42A4}"/>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3471275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1D5A-3D5C-8D5D-F75B-C6AF57348D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60B175-3068-A13D-F5A6-1B7AFE0AA516}"/>
              </a:ext>
            </a:extLst>
          </p:cNvPr>
          <p:cNvSpPr>
            <a:spLocks noGrp="1"/>
          </p:cNvSpPr>
          <p:nvPr>
            <p:ph type="dt" sz="half" idx="10"/>
          </p:nvPr>
        </p:nvSpPr>
        <p:spPr/>
        <p:txBody>
          <a:bodyPr/>
          <a:lstStyle/>
          <a:p>
            <a:fld id="{BDDBF716-F235-2E49-90E2-E64CF53AD74C}" type="datetimeFigureOut">
              <a:rPr lang="en-US" smtClean="0"/>
              <a:t>4/30/24</a:t>
            </a:fld>
            <a:endParaRPr lang="en-US"/>
          </a:p>
        </p:txBody>
      </p:sp>
      <p:sp>
        <p:nvSpPr>
          <p:cNvPr id="4" name="Footer Placeholder 3">
            <a:extLst>
              <a:ext uri="{FF2B5EF4-FFF2-40B4-BE49-F238E27FC236}">
                <a16:creationId xmlns:a16="http://schemas.microsoft.com/office/drawing/2014/main" id="{1BE0ED14-430A-C744-BF5A-135A462DB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3E9A04-B6E3-2C6E-7613-E7732F106C6A}"/>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348801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66F19A-55A4-F9BB-AA7A-49FB8317E8A0}"/>
              </a:ext>
            </a:extLst>
          </p:cNvPr>
          <p:cNvSpPr>
            <a:spLocks noGrp="1"/>
          </p:cNvSpPr>
          <p:nvPr>
            <p:ph type="dt" sz="half" idx="10"/>
          </p:nvPr>
        </p:nvSpPr>
        <p:spPr/>
        <p:txBody>
          <a:bodyPr/>
          <a:lstStyle/>
          <a:p>
            <a:fld id="{BDDBF716-F235-2E49-90E2-E64CF53AD74C}" type="datetimeFigureOut">
              <a:rPr lang="en-US" smtClean="0"/>
              <a:t>4/30/24</a:t>
            </a:fld>
            <a:endParaRPr lang="en-US"/>
          </a:p>
        </p:txBody>
      </p:sp>
      <p:sp>
        <p:nvSpPr>
          <p:cNvPr id="3" name="Footer Placeholder 2">
            <a:extLst>
              <a:ext uri="{FF2B5EF4-FFF2-40B4-BE49-F238E27FC236}">
                <a16:creationId xmlns:a16="http://schemas.microsoft.com/office/drawing/2014/main" id="{7C739346-64F5-416A-BDDF-C771DAC704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63A6A3-A7B0-DFF2-FBAD-89F30233E216}"/>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113790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344B4-785F-F76B-89E2-66ACA5A20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D0887B-015F-44DD-1E38-82B0A6216C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442924-B2D5-1248-4F0D-ADEF93D89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80FB0-3A55-8723-5F03-07643F787C85}"/>
              </a:ext>
            </a:extLst>
          </p:cNvPr>
          <p:cNvSpPr>
            <a:spLocks noGrp="1"/>
          </p:cNvSpPr>
          <p:nvPr>
            <p:ph type="dt" sz="half" idx="10"/>
          </p:nvPr>
        </p:nvSpPr>
        <p:spPr/>
        <p:txBody>
          <a:bodyPr/>
          <a:lstStyle/>
          <a:p>
            <a:fld id="{BDDBF716-F235-2E49-90E2-E64CF53AD74C}" type="datetimeFigureOut">
              <a:rPr lang="en-US" smtClean="0"/>
              <a:t>4/30/24</a:t>
            </a:fld>
            <a:endParaRPr lang="en-US"/>
          </a:p>
        </p:txBody>
      </p:sp>
      <p:sp>
        <p:nvSpPr>
          <p:cNvPr id="6" name="Footer Placeholder 5">
            <a:extLst>
              <a:ext uri="{FF2B5EF4-FFF2-40B4-BE49-F238E27FC236}">
                <a16:creationId xmlns:a16="http://schemas.microsoft.com/office/drawing/2014/main" id="{149E5388-4611-164D-7A88-158211E64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E90C9-B187-B652-293A-A2E68EF8E520}"/>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207469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7501A-6DAB-B7D1-F96F-1E2583D3E6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7BE9EA-3FFF-8738-4D91-BB4F4C8C4D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B3BFDB-1568-E083-582F-91A8268AED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D6D34F-F24E-0D7F-C53A-2D79F39153D9}"/>
              </a:ext>
            </a:extLst>
          </p:cNvPr>
          <p:cNvSpPr>
            <a:spLocks noGrp="1"/>
          </p:cNvSpPr>
          <p:nvPr>
            <p:ph type="dt" sz="half" idx="10"/>
          </p:nvPr>
        </p:nvSpPr>
        <p:spPr/>
        <p:txBody>
          <a:bodyPr/>
          <a:lstStyle/>
          <a:p>
            <a:fld id="{BDDBF716-F235-2E49-90E2-E64CF53AD74C}" type="datetimeFigureOut">
              <a:rPr lang="en-US" smtClean="0"/>
              <a:t>4/30/24</a:t>
            </a:fld>
            <a:endParaRPr lang="en-US"/>
          </a:p>
        </p:txBody>
      </p:sp>
      <p:sp>
        <p:nvSpPr>
          <p:cNvPr id="6" name="Footer Placeholder 5">
            <a:extLst>
              <a:ext uri="{FF2B5EF4-FFF2-40B4-BE49-F238E27FC236}">
                <a16:creationId xmlns:a16="http://schemas.microsoft.com/office/drawing/2014/main" id="{7CE56848-DE4E-D71C-1700-1B3FAC41B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3A500-29CB-FB52-7F5C-BDC5C6749A78}"/>
              </a:ext>
            </a:extLst>
          </p:cNvPr>
          <p:cNvSpPr>
            <a:spLocks noGrp="1"/>
          </p:cNvSpPr>
          <p:nvPr>
            <p:ph type="sldNum" sz="quarter" idx="12"/>
          </p:nvPr>
        </p:nvSpPr>
        <p:spPr/>
        <p:txBody>
          <a:bodyPr/>
          <a:lstStyle/>
          <a:p>
            <a:fld id="{B94CC2D9-638C-0A46-A80B-769C35ECE5BD}" type="slidenum">
              <a:rPr lang="en-US" smtClean="0"/>
              <a:t>‹#›</a:t>
            </a:fld>
            <a:endParaRPr lang="en-US"/>
          </a:p>
        </p:txBody>
      </p:sp>
    </p:spTree>
    <p:extLst>
      <p:ext uri="{BB962C8B-B14F-4D97-AF65-F5344CB8AC3E}">
        <p14:creationId xmlns:p14="http://schemas.microsoft.com/office/powerpoint/2010/main" val="1415934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817DF3-3ADC-335B-639D-79E796A6DB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FD7A39-55E1-4DAB-A642-344E9AD4A1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D40B4-EE48-D79F-35A1-23299BD6EF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DBF716-F235-2E49-90E2-E64CF53AD74C}" type="datetimeFigureOut">
              <a:rPr lang="en-US" smtClean="0"/>
              <a:t>4/30/24</a:t>
            </a:fld>
            <a:endParaRPr lang="en-US"/>
          </a:p>
        </p:txBody>
      </p:sp>
      <p:sp>
        <p:nvSpPr>
          <p:cNvPr id="5" name="Footer Placeholder 4">
            <a:extLst>
              <a:ext uri="{FF2B5EF4-FFF2-40B4-BE49-F238E27FC236}">
                <a16:creationId xmlns:a16="http://schemas.microsoft.com/office/drawing/2014/main" id="{27458D23-F54B-4308-DD85-E9DE5E0CE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6B177F-BC7D-75FF-A540-4D27F9FE0C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CC2D9-638C-0A46-A80B-769C35ECE5BD}" type="slidenum">
              <a:rPr lang="en-US" smtClean="0"/>
              <a:t>‹#›</a:t>
            </a:fld>
            <a:endParaRPr lang="en-US"/>
          </a:p>
        </p:txBody>
      </p:sp>
    </p:spTree>
    <p:extLst>
      <p:ext uri="{BB962C8B-B14F-4D97-AF65-F5344CB8AC3E}">
        <p14:creationId xmlns:p14="http://schemas.microsoft.com/office/powerpoint/2010/main" val="269145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A049-748F-59DA-F63E-3EBD4DD94C7D}"/>
              </a:ext>
            </a:extLst>
          </p:cNvPr>
          <p:cNvSpPr>
            <a:spLocks noGrp="1"/>
          </p:cNvSpPr>
          <p:nvPr>
            <p:ph type="ctrTitle"/>
          </p:nvPr>
        </p:nvSpPr>
        <p:spPr>
          <a:xfrm>
            <a:off x="797408" y="361125"/>
            <a:ext cx="10642973" cy="2425422"/>
          </a:xfrm>
        </p:spPr>
        <p:txBody>
          <a:bodyPr>
            <a:noAutofit/>
          </a:bodyPr>
          <a:lstStyle/>
          <a:p>
            <a:pPr algn="l"/>
            <a:r>
              <a:rPr lang="en-US" sz="4400" b="1" dirty="0">
                <a:solidFill>
                  <a:schemeClr val="bg2">
                    <a:lumMod val="25000"/>
                  </a:schemeClr>
                </a:solidFill>
                <a:latin typeface="Angsana New" panose="02020603050405020304" pitchFamily="18" charset="-34"/>
                <a:cs typeface="AL BAYAN PLAIN" pitchFamily="2" charset="-78"/>
              </a:rPr>
              <a:t>Spatial Estimation of Chronic Respiratory Disease Based on Geospatial Learning Procedures – </a:t>
            </a:r>
            <a:r>
              <a:rPr lang="en-US" sz="4400" dirty="0">
                <a:solidFill>
                  <a:schemeClr val="bg2">
                    <a:lumMod val="25000"/>
                  </a:schemeClr>
                </a:solidFill>
                <a:latin typeface="Angsana New" panose="02020603050405020304" pitchFamily="18" charset="-34"/>
                <a:cs typeface="Al Bayan Plain" pitchFamily="2" charset="-78"/>
              </a:rPr>
              <a:t>An Approach Using Earth-Engine-Based Remote Sensing Data and Air Quality Variables in the State of Pennsylvania </a:t>
            </a:r>
          </a:p>
        </p:txBody>
      </p:sp>
      <p:sp>
        <p:nvSpPr>
          <p:cNvPr id="3" name="Subtitle 2">
            <a:extLst>
              <a:ext uri="{FF2B5EF4-FFF2-40B4-BE49-F238E27FC236}">
                <a16:creationId xmlns:a16="http://schemas.microsoft.com/office/drawing/2014/main" id="{2964B0B7-BB0C-04E9-5B7E-90C55A90763A}"/>
              </a:ext>
            </a:extLst>
          </p:cNvPr>
          <p:cNvSpPr>
            <a:spLocks noGrp="1"/>
          </p:cNvSpPr>
          <p:nvPr>
            <p:ph type="subTitle" idx="1"/>
          </p:nvPr>
        </p:nvSpPr>
        <p:spPr>
          <a:xfrm>
            <a:off x="724164" y="2763347"/>
            <a:ext cx="5541882" cy="499528"/>
          </a:xfrm>
          <a:ln>
            <a:noFill/>
          </a:ln>
        </p:spPr>
        <p:txBody>
          <a:bodyPr>
            <a:normAutofit fontScale="92500"/>
          </a:bodyPr>
          <a:lstStyle/>
          <a:p>
            <a:pPr algn="l"/>
            <a:r>
              <a:rPr lang="en-US" b="1" dirty="0">
                <a:solidFill>
                  <a:srgbClr val="92D050"/>
                </a:solidFill>
                <a:latin typeface="Angsana New" panose="02020603050405020304" pitchFamily="18" charset="-34"/>
                <a:cs typeface="Angsana New" panose="02020603050405020304" pitchFamily="18" charset="-34"/>
              </a:rPr>
              <a:t>EMILY ZHOU, SHUAI WANG,  MUSA6500-S24 Final Project</a:t>
            </a:r>
          </a:p>
        </p:txBody>
      </p:sp>
      <p:sp>
        <p:nvSpPr>
          <p:cNvPr id="5" name="Rectangle 4">
            <a:extLst>
              <a:ext uri="{FF2B5EF4-FFF2-40B4-BE49-F238E27FC236}">
                <a16:creationId xmlns:a16="http://schemas.microsoft.com/office/drawing/2014/main" id="{909F3D93-8F9E-B474-5E04-9D7CD06ACA3D}"/>
              </a:ext>
            </a:extLst>
          </p:cNvPr>
          <p:cNvSpPr/>
          <p:nvPr/>
        </p:nvSpPr>
        <p:spPr>
          <a:xfrm>
            <a:off x="797408" y="3429000"/>
            <a:ext cx="10514286" cy="3087414"/>
          </a:xfrm>
          <a:prstGeom prst="rect">
            <a:avLst/>
          </a:prstGeom>
          <a:solidFill>
            <a:srgbClr val="5E5E5E"/>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B61ACA-20A3-749F-E349-A6D47426F5AE}"/>
              </a:ext>
            </a:extLst>
          </p:cNvPr>
          <p:cNvSpPr txBox="1"/>
          <p:nvPr/>
        </p:nvSpPr>
        <p:spPr>
          <a:xfrm>
            <a:off x="1917645" y="4165650"/>
            <a:ext cx="8356709" cy="1754326"/>
          </a:xfrm>
          <a:prstGeom prst="rect">
            <a:avLst/>
          </a:prstGeom>
          <a:noFill/>
        </p:spPr>
        <p:txBody>
          <a:bodyPr wrap="square" rtlCol="0">
            <a:spAutoFit/>
          </a:bodyPr>
          <a:lstStyle/>
          <a:p>
            <a:r>
              <a:rPr lang="en-US" b="1" dirty="0">
                <a:solidFill>
                  <a:schemeClr val="accent6">
                    <a:lumMod val="40000"/>
                    <a:lumOff val="60000"/>
                  </a:schemeClr>
                </a:solidFill>
                <a:latin typeface="Angsana New" panose="02020603050405020304" pitchFamily="18" charset="-34"/>
                <a:cs typeface="Angsana New" panose="02020603050405020304" pitchFamily="18" charset="-34"/>
              </a:rPr>
              <a:t>Original Study: </a:t>
            </a:r>
            <a:r>
              <a:rPr lang="en-US" dirty="0">
                <a:solidFill>
                  <a:schemeClr val="accent6">
                    <a:lumMod val="40000"/>
                    <a:lumOff val="60000"/>
                  </a:schemeClr>
                </a:solidFill>
                <a:latin typeface="Angsana New" panose="02020603050405020304" pitchFamily="18" charset="-34"/>
                <a:cs typeface="Angsana New" panose="02020603050405020304" pitchFamily="18" charset="-34"/>
              </a:rPr>
              <a:t>Alvarez-Mendoza, C. I., Teodoro, A., Freitas, A., &amp; Fonseca, J. (2020). Spatial estimation of chronic respiratory diseases based on machine learning procedures—An approach using remote sensing data and environmental variables in </a:t>
            </a:r>
            <a:r>
              <a:rPr lang="en-US" dirty="0" err="1">
                <a:solidFill>
                  <a:schemeClr val="accent6">
                    <a:lumMod val="40000"/>
                    <a:lumOff val="60000"/>
                  </a:schemeClr>
                </a:solidFill>
                <a:latin typeface="Angsana New" panose="02020603050405020304" pitchFamily="18" charset="-34"/>
                <a:cs typeface="Angsana New" panose="02020603050405020304" pitchFamily="18" charset="-34"/>
              </a:rPr>
              <a:t>quito</a:t>
            </a:r>
            <a:r>
              <a:rPr lang="en-US" dirty="0">
                <a:solidFill>
                  <a:schemeClr val="accent6">
                    <a:lumMod val="40000"/>
                    <a:lumOff val="60000"/>
                  </a:schemeClr>
                </a:solidFill>
                <a:latin typeface="Angsana New" panose="02020603050405020304" pitchFamily="18" charset="-34"/>
                <a:cs typeface="Angsana New" panose="02020603050405020304" pitchFamily="18" charset="-34"/>
              </a:rPr>
              <a:t>, Ecuador. Applied Geography, 123, 102273. </a:t>
            </a:r>
            <a:r>
              <a:rPr lang="en-US" u="sng" dirty="0">
                <a:solidFill>
                  <a:schemeClr val="accent6">
                    <a:lumMod val="40000"/>
                    <a:lumOff val="60000"/>
                  </a:schemeClr>
                </a:solidFill>
                <a:latin typeface="Angsana New" panose="02020603050405020304" pitchFamily="18" charset="-34"/>
                <a:cs typeface="Angsana New" panose="02020603050405020304" pitchFamily="18" charset="-34"/>
              </a:rPr>
              <a:t>https://</a:t>
            </a:r>
            <a:r>
              <a:rPr lang="en-US" u="sng" dirty="0" err="1">
                <a:solidFill>
                  <a:schemeClr val="accent6">
                    <a:lumMod val="40000"/>
                    <a:lumOff val="60000"/>
                  </a:schemeClr>
                </a:solidFill>
                <a:latin typeface="Angsana New" panose="02020603050405020304" pitchFamily="18" charset="-34"/>
                <a:cs typeface="Angsana New" panose="02020603050405020304" pitchFamily="18" charset="-34"/>
              </a:rPr>
              <a:t>doi.org</a:t>
            </a:r>
            <a:r>
              <a:rPr lang="en-US" u="sng" dirty="0">
                <a:solidFill>
                  <a:schemeClr val="accent6">
                    <a:lumMod val="40000"/>
                    <a:lumOff val="60000"/>
                  </a:schemeClr>
                </a:solidFill>
                <a:latin typeface="Angsana New" panose="02020603050405020304" pitchFamily="18" charset="-34"/>
                <a:cs typeface="Angsana New" panose="02020603050405020304" pitchFamily="18" charset="-34"/>
              </a:rPr>
              <a:t>/10.1016/j.apgeog.2020.102273</a:t>
            </a:r>
            <a:endParaRPr lang="en-US" u="sng" dirty="0">
              <a:solidFill>
                <a:schemeClr val="accent6">
                  <a:lumMod val="40000"/>
                  <a:lumOff val="60000"/>
                </a:schemeClr>
              </a:solidFill>
              <a:effectLst/>
              <a:latin typeface="Angsana New" panose="02020603050405020304" pitchFamily="18" charset="-34"/>
              <a:cs typeface="Angsana New" panose="02020603050405020304" pitchFamily="18" charset="-34"/>
            </a:endParaRPr>
          </a:p>
          <a:p>
            <a:r>
              <a:rPr lang="en-US" b="1" dirty="0">
                <a:solidFill>
                  <a:schemeClr val="accent6">
                    <a:lumMod val="40000"/>
                    <a:lumOff val="60000"/>
                  </a:schemeClr>
                </a:solidFill>
                <a:latin typeface="Angsana New" panose="02020603050405020304" pitchFamily="18" charset="-34"/>
                <a:cs typeface="Angsana New" panose="02020603050405020304" pitchFamily="18" charset="-34"/>
              </a:rPr>
              <a:t>Replication Study: </a:t>
            </a:r>
            <a:r>
              <a:rPr lang="en-US" dirty="0">
                <a:solidFill>
                  <a:schemeClr val="accent6">
                    <a:lumMod val="40000"/>
                    <a:lumOff val="60000"/>
                  </a:schemeClr>
                </a:solidFill>
                <a:latin typeface="Angsana New" panose="02020603050405020304" pitchFamily="18" charset="-34"/>
                <a:cs typeface="Angsana New" panose="02020603050405020304" pitchFamily="18" charset="-34"/>
              </a:rPr>
              <a:t>https://</a:t>
            </a:r>
            <a:r>
              <a:rPr lang="en-US" dirty="0" err="1">
                <a:solidFill>
                  <a:schemeClr val="accent6">
                    <a:lumMod val="40000"/>
                    <a:lumOff val="60000"/>
                  </a:schemeClr>
                </a:solidFill>
                <a:latin typeface="Angsana New" panose="02020603050405020304" pitchFamily="18" charset="-34"/>
                <a:cs typeface="Angsana New" panose="02020603050405020304" pitchFamily="18" charset="-34"/>
              </a:rPr>
              <a:t>github.com</a:t>
            </a:r>
            <a:r>
              <a:rPr lang="en-US" dirty="0">
                <a:solidFill>
                  <a:schemeClr val="accent6">
                    <a:lumMod val="40000"/>
                    <a:lumOff val="60000"/>
                  </a:schemeClr>
                </a:solidFill>
                <a:latin typeface="Angsana New" panose="02020603050405020304" pitchFamily="18" charset="-34"/>
                <a:cs typeface="Angsana New" panose="02020603050405020304" pitchFamily="18" charset="-34"/>
              </a:rPr>
              <a:t>/emilyzhou112/MUSA6500-Pennsylvania-CRD</a:t>
            </a:r>
          </a:p>
          <a:p>
            <a:r>
              <a:rPr lang="en-US" b="1" dirty="0">
                <a:solidFill>
                  <a:schemeClr val="accent6">
                    <a:lumMod val="40000"/>
                    <a:lumOff val="60000"/>
                  </a:schemeClr>
                </a:solidFill>
                <a:latin typeface="Angsana New" panose="02020603050405020304" pitchFamily="18" charset="-34"/>
                <a:cs typeface="Angsana New" panose="02020603050405020304" pitchFamily="18" charset="-34"/>
              </a:rPr>
              <a:t>Keywords: </a:t>
            </a:r>
            <a:r>
              <a:rPr lang="en-US" dirty="0">
                <a:solidFill>
                  <a:schemeClr val="accent6">
                    <a:lumMod val="40000"/>
                    <a:lumOff val="60000"/>
                  </a:schemeClr>
                </a:solidFill>
                <a:latin typeface="Angsana New" panose="02020603050405020304" pitchFamily="18" charset="-34"/>
                <a:cs typeface="Angsana New" panose="02020603050405020304" pitchFamily="18" charset="-34"/>
              </a:rPr>
              <a:t>support vector machine, random forest, multiple layer perceptron, deep learning, </a:t>
            </a:r>
            <a:r>
              <a:rPr lang="en-US" dirty="0" err="1">
                <a:solidFill>
                  <a:schemeClr val="accent6">
                    <a:lumMod val="40000"/>
                    <a:lumOff val="60000"/>
                  </a:schemeClr>
                </a:solidFill>
                <a:latin typeface="Angsana New" panose="02020603050405020304" pitchFamily="18" charset="-34"/>
                <a:cs typeface="Angsana New" panose="02020603050405020304" pitchFamily="18" charset="-34"/>
              </a:rPr>
              <a:t>bayesian</a:t>
            </a:r>
            <a:r>
              <a:rPr lang="en-US" dirty="0">
                <a:solidFill>
                  <a:schemeClr val="accent6">
                    <a:lumMod val="40000"/>
                    <a:lumOff val="60000"/>
                  </a:schemeClr>
                </a:solidFill>
                <a:latin typeface="Angsana New" panose="02020603050405020304" pitchFamily="18" charset="-34"/>
                <a:cs typeface="Angsana New" panose="02020603050405020304" pitchFamily="18" charset="-34"/>
              </a:rPr>
              <a:t> information criteria, google earth engine, geospatial health</a:t>
            </a:r>
          </a:p>
        </p:txBody>
      </p:sp>
      <p:pic>
        <p:nvPicPr>
          <p:cNvPr id="9" name="Picture 8" descr="A satellite with a wifi signal&#10;&#10;Description automatically generated">
            <a:extLst>
              <a:ext uri="{FF2B5EF4-FFF2-40B4-BE49-F238E27FC236}">
                <a16:creationId xmlns:a16="http://schemas.microsoft.com/office/drawing/2014/main" id="{4F263952-1516-E304-D5A0-6F3CD4D1C5F3}"/>
              </a:ext>
            </a:extLst>
          </p:cNvPr>
          <p:cNvPicPr>
            <a:picLocks noChangeAspect="1"/>
          </p:cNvPicPr>
          <p:nvPr/>
        </p:nvPicPr>
        <p:blipFill>
          <a:blip r:embed="rId2">
            <a:duotone>
              <a:schemeClr val="accent6">
                <a:shade val="45000"/>
                <a:satMod val="135000"/>
              </a:schemeClr>
              <a:prstClr val="white"/>
            </a:duotone>
          </a:blip>
          <a:stretch>
            <a:fillRect/>
          </a:stretch>
        </p:blipFill>
        <p:spPr>
          <a:xfrm>
            <a:off x="9869308" y="5165846"/>
            <a:ext cx="1470135" cy="1375648"/>
          </a:xfrm>
          <a:prstGeom prst="rect">
            <a:avLst/>
          </a:prstGeom>
          <a:effectLst>
            <a:softEdge rad="12700"/>
          </a:effectLst>
        </p:spPr>
      </p:pic>
      <p:sp>
        <p:nvSpPr>
          <p:cNvPr id="6" name="Rectangle 5">
            <a:extLst>
              <a:ext uri="{FF2B5EF4-FFF2-40B4-BE49-F238E27FC236}">
                <a16:creationId xmlns:a16="http://schemas.microsoft.com/office/drawing/2014/main" id="{70029EB2-C381-D9A0-DF47-29ACDBCCEA65}"/>
              </a:ext>
            </a:extLst>
          </p:cNvPr>
          <p:cNvSpPr/>
          <p:nvPr/>
        </p:nvSpPr>
        <p:spPr>
          <a:xfrm>
            <a:off x="797408" y="6367450"/>
            <a:ext cx="4460263" cy="16150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C004B4-A8A6-A948-EF56-4D8B689D52AF}"/>
              </a:ext>
            </a:extLst>
          </p:cNvPr>
          <p:cNvSpPr/>
          <p:nvPr/>
        </p:nvSpPr>
        <p:spPr>
          <a:xfrm rot="5400000">
            <a:off x="9740251" y="1982298"/>
            <a:ext cx="149821" cy="2993064"/>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pic>
        <p:nvPicPr>
          <p:cNvPr id="13" name="Picture 12" descr="A cartoon of a lungs&#10;&#10;Description automatically generated">
            <a:extLst>
              <a:ext uri="{FF2B5EF4-FFF2-40B4-BE49-F238E27FC236}">
                <a16:creationId xmlns:a16="http://schemas.microsoft.com/office/drawing/2014/main" id="{148FB39C-49B6-960A-C4B9-7325FBAC637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724163" y="3403919"/>
            <a:ext cx="846000" cy="676800"/>
          </a:xfrm>
          <a:prstGeom prst="rect">
            <a:avLst/>
          </a:prstGeom>
        </p:spPr>
      </p:pic>
    </p:spTree>
    <p:extLst>
      <p:ext uri="{BB962C8B-B14F-4D97-AF65-F5344CB8AC3E}">
        <p14:creationId xmlns:p14="http://schemas.microsoft.com/office/powerpoint/2010/main" val="2685701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work flow&#10;&#10;Description automatically generated">
            <a:extLst>
              <a:ext uri="{FF2B5EF4-FFF2-40B4-BE49-F238E27FC236}">
                <a16:creationId xmlns:a16="http://schemas.microsoft.com/office/drawing/2014/main" id="{B7FB38DC-61E0-0843-9D9A-81138ADF8591}"/>
              </a:ext>
            </a:extLst>
          </p:cNvPr>
          <p:cNvPicPr>
            <a:picLocks noChangeAspect="1"/>
          </p:cNvPicPr>
          <p:nvPr/>
        </p:nvPicPr>
        <p:blipFill>
          <a:blip r:embed="rId2"/>
          <a:stretch>
            <a:fillRect/>
          </a:stretch>
        </p:blipFill>
        <p:spPr>
          <a:xfrm>
            <a:off x="393540" y="893045"/>
            <a:ext cx="11563108" cy="5964956"/>
          </a:xfrm>
          <a:prstGeom prst="rect">
            <a:avLst/>
          </a:prstGeom>
        </p:spPr>
      </p:pic>
      <p:sp>
        <p:nvSpPr>
          <p:cNvPr id="9" name="Rectangle 8">
            <a:extLst>
              <a:ext uri="{FF2B5EF4-FFF2-40B4-BE49-F238E27FC236}">
                <a16:creationId xmlns:a16="http://schemas.microsoft.com/office/drawing/2014/main" id="{E4D9531F-168F-992E-191E-9A8A0B56BCCE}"/>
              </a:ext>
            </a:extLst>
          </p:cNvPr>
          <p:cNvSpPr/>
          <p:nvPr/>
        </p:nvSpPr>
        <p:spPr>
          <a:xfrm>
            <a:off x="1638794" y="1045028"/>
            <a:ext cx="817725" cy="5610773"/>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FA2268C9-A9E3-CE7B-09D9-1759A224192B}"/>
              </a:ext>
            </a:extLst>
          </p:cNvPr>
          <p:cNvSpPr>
            <a:spLocks noGrp="1"/>
          </p:cNvSpPr>
          <p:nvPr>
            <p:ph idx="1"/>
          </p:nvPr>
        </p:nvSpPr>
        <p:spPr>
          <a:xfrm>
            <a:off x="1341647" y="689810"/>
            <a:ext cx="1412017" cy="355218"/>
          </a:xfrm>
        </p:spPr>
        <p:txBody>
          <a:bodyPr>
            <a:normAutofit fontScale="92500" lnSpcReduction="20000"/>
          </a:bodyPr>
          <a:lstStyle/>
          <a:p>
            <a:pPr marL="0" indent="0" algn="ctr">
              <a:buNone/>
            </a:pPr>
            <a:r>
              <a:rPr lang="en-US" sz="2400" b="1" dirty="0">
                <a:solidFill>
                  <a:srgbClr val="C00000"/>
                </a:solidFill>
                <a:latin typeface="Angsana New" panose="02020603050405020304" pitchFamily="18" charset="-34"/>
                <a:cs typeface="Angsana New" panose="02020603050405020304" pitchFamily="18" charset="-34"/>
              </a:rPr>
              <a:t>3. Variables</a:t>
            </a:r>
          </a:p>
        </p:txBody>
      </p:sp>
      <p:sp>
        <p:nvSpPr>
          <p:cNvPr id="11" name="Rectangle 10">
            <a:extLst>
              <a:ext uri="{FF2B5EF4-FFF2-40B4-BE49-F238E27FC236}">
                <a16:creationId xmlns:a16="http://schemas.microsoft.com/office/drawing/2014/main" id="{21B8EF48-FF99-98F4-2789-5C72C8A7DA41}"/>
              </a:ext>
            </a:extLst>
          </p:cNvPr>
          <p:cNvSpPr/>
          <p:nvPr/>
        </p:nvSpPr>
        <p:spPr>
          <a:xfrm>
            <a:off x="2604389" y="1045026"/>
            <a:ext cx="1097382" cy="5712033"/>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256D448-9204-E56D-2674-1929440F2B7D}"/>
              </a:ext>
            </a:extLst>
          </p:cNvPr>
          <p:cNvSpPr txBox="1">
            <a:spLocks/>
          </p:cNvSpPr>
          <p:nvPr/>
        </p:nvSpPr>
        <p:spPr>
          <a:xfrm>
            <a:off x="2456519" y="689808"/>
            <a:ext cx="2765504" cy="3552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rgbClr val="C00000"/>
                </a:solidFill>
                <a:latin typeface="Angsana New" panose="02020603050405020304" pitchFamily="18" charset="-34"/>
                <a:cs typeface="Angsana New" panose="02020603050405020304" pitchFamily="18" charset="-34"/>
              </a:rPr>
              <a:t>4. Variable Transformation</a:t>
            </a:r>
          </a:p>
        </p:txBody>
      </p:sp>
    </p:spTree>
    <p:extLst>
      <p:ext uri="{BB962C8B-B14F-4D97-AF65-F5344CB8AC3E}">
        <p14:creationId xmlns:p14="http://schemas.microsoft.com/office/powerpoint/2010/main" val="2049899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C08F53-978F-2C83-BAE9-E6FFCDA9DA14}"/>
                  </a:ext>
                </a:extLst>
              </p:cNvPr>
              <p:cNvSpPr>
                <a:spLocks noGrp="1"/>
              </p:cNvSpPr>
              <p:nvPr>
                <p:ph idx="1"/>
              </p:nvPr>
            </p:nvSpPr>
            <p:spPr>
              <a:xfrm>
                <a:off x="4905488" y="2431229"/>
                <a:ext cx="4281543" cy="590203"/>
              </a:xfrm>
            </p:spPr>
            <p:txBody>
              <a:bodyPr>
                <a:normAutofit/>
              </a:bodyPr>
              <a:lstStyle/>
              <a:p>
                <a:pPr marL="0" indent="0">
                  <a:buNone/>
                </a:pPr>
                <a:r>
                  <a:rPr lang="en-US" kern="100" dirty="0">
                    <a:effectLst/>
                    <a:latin typeface="Angsana New" panose="02020603050405020304" pitchFamily="18" charset="-34"/>
                    <a:ea typeface="DengXian" panose="02010600030101010101" pitchFamily="2" charset="-122"/>
                    <a:cs typeface="Angsana New" panose="02020603050405020304" pitchFamily="18" charset="-34"/>
                  </a:rPr>
                  <a:t>PM2.5 and </a:t>
                </a:r>
                <a14:m>
                  <m:oMath xmlns:m="http://schemas.openxmlformats.org/officeDocument/2006/math">
                    <m:sSub>
                      <m:sSubPr>
                        <m:ctrlPr>
                          <a:rPr lang="en-US" sz="2000" i="1" kern="100" smtClean="0">
                            <a:latin typeface="Cambria Math" panose="02040503050406030204" pitchFamily="18" charset="0"/>
                            <a:ea typeface="DengXian" panose="02010600030101010101" pitchFamily="2" charset="-122"/>
                            <a:cs typeface="Angsana New" panose="02020603050405020304" pitchFamily="18" charset="-34"/>
                          </a:rPr>
                        </m:ctrlPr>
                      </m:sSubPr>
                      <m:e>
                        <m:r>
                          <m:rPr>
                            <m:sty m:val="p"/>
                          </m:rPr>
                          <a:rPr lang="en-US" sz="2000" kern="100">
                            <a:latin typeface="Cambria Math" panose="02040503050406030204" pitchFamily="18" charset="0"/>
                            <a:ea typeface="DengXian" panose="02010600030101010101" pitchFamily="2" charset="-122"/>
                            <a:cs typeface="Angsana New" panose="02020603050405020304" pitchFamily="18" charset="-34"/>
                          </a:rPr>
                          <m:t>O</m:t>
                        </m:r>
                      </m:e>
                      <m:sub>
                        <m:r>
                          <a:rPr lang="en-US" altLang="zh-CN" sz="2000" b="0" i="0" kern="100" smtClean="0">
                            <a:latin typeface="Cambria Math" panose="02040503050406030204" pitchFamily="18" charset="0"/>
                            <a:ea typeface="DengXian" panose="02010600030101010101" pitchFamily="2" charset="-122"/>
                            <a:cs typeface="Angsana New" panose="02020603050405020304" pitchFamily="18" charset="-34"/>
                          </a:rPr>
                          <m:t>3</m:t>
                        </m:r>
                      </m:sub>
                    </m:sSub>
                  </m:oMath>
                </a14:m>
                <a:endParaRPr lang="en-US" sz="2200" kern="100" dirty="0">
                  <a:effectLst/>
                  <a:latin typeface="Angsana New" panose="02020603050405020304" pitchFamily="18" charset="-34"/>
                  <a:ea typeface="DengXian" panose="02010600030101010101" pitchFamily="2" charset="-122"/>
                  <a:cs typeface="Angsana New" panose="02020603050405020304" pitchFamily="18" charset="-34"/>
                </a:endParaRPr>
              </a:p>
            </p:txBody>
          </p:sp>
        </mc:Choice>
        <mc:Fallback>
          <p:sp>
            <p:nvSpPr>
              <p:cNvPr id="3" name="Content Placeholder 2">
                <a:extLst>
                  <a:ext uri="{FF2B5EF4-FFF2-40B4-BE49-F238E27FC236}">
                    <a16:creationId xmlns:a16="http://schemas.microsoft.com/office/drawing/2014/main" id="{DBC08F53-978F-2C83-BAE9-E6FFCDA9DA14}"/>
                  </a:ext>
                </a:extLst>
              </p:cNvPr>
              <p:cNvSpPr>
                <a:spLocks noGrp="1" noRot="1" noChangeAspect="1" noMove="1" noResize="1" noEditPoints="1" noAdjustHandles="1" noChangeArrowheads="1" noChangeShapeType="1" noTextEdit="1"/>
              </p:cNvSpPr>
              <p:nvPr>
                <p:ph idx="1"/>
              </p:nvPr>
            </p:nvSpPr>
            <p:spPr>
              <a:xfrm>
                <a:off x="4905488" y="2431229"/>
                <a:ext cx="4281543" cy="590203"/>
              </a:xfrm>
              <a:blipFill>
                <a:blip r:embed="rId2"/>
                <a:stretch>
                  <a:fillRect l="-2959" t="-14583" b="-1041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206CA9B8-FEC1-02F5-ACFF-40DA8CBEE4B8}"/>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and Transformation</a:t>
            </a:r>
            <a:endParaRPr lang="en-US" sz="3600" b="1" dirty="0">
              <a:latin typeface="Angsana New" panose="02020603050405020304" pitchFamily="18" charset="-34"/>
              <a:cs typeface="Angsana New" panose="02020603050405020304" pitchFamily="18" charset="-34"/>
            </a:endParaRPr>
          </a:p>
        </p:txBody>
      </p:sp>
      <p:pic>
        <p:nvPicPr>
          <p:cNvPr id="11" name="Picture 10" descr="A diagram of a diagram&#10;&#10;Description automatically generated">
            <a:extLst>
              <a:ext uri="{FF2B5EF4-FFF2-40B4-BE49-F238E27FC236}">
                <a16:creationId xmlns:a16="http://schemas.microsoft.com/office/drawing/2014/main" id="{CF08AE07-FEE5-4F8E-B283-98DEE7FA5BD9}"/>
              </a:ext>
            </a:extLst>
          </p:cNvPr>
          <p:cNvPicPr>
            <a:picLocks noChangeAspect="1"/>
          </p:cNvPicPr>
          <p:nvPr/>
        </p:nvPicPr>
        <p:blipFill>
          <a:blip r:embed="rId3"/>
          <a:stretch>
            <a:fillRect/>
          </a:stretch>
        </p:blipFill>
        <p:spPr>
          <a:xfrm>
            <a:off x="443579" y="2009375"/>
            <a:ext cx="4136097" cy="2839250"/>
          </a:xfrm>
          <a:prstGeom prst="rect">
            <a:avLst/>
          </a:prstGeom>
        </p:spPr>
      </p:pic>
      <p:sp>
        <p:nvSpPr>
          <p:cNvPr id="12" name="Content Placeholder 2">
            <a:extLst>
              <a:ext uri="{FF2B5EF4-FFF2-40B4-BE49-F238E27FC236}">
                <a16:creationId xmlns:a16="http://schemas.microsoft.com/office/drawing/2014/main" id="{A51BDFAC-3112-2B13-6334-EF90238D7BD0}"/>
              </a:ext>
            </a:extLst>
          </p:cNvPr>
          <p:cNvSpPr txBox="1">
            <a:spLocks/>
          </p:cNvSpPr>
          <p:nvPr/>
        </p:nvSpPr>
        <p:spPr>
          <a:xfrm>
            <a:off x="4905488" y="3614569"/>
            <a:ext cx="6368526" cy="920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kern="100" dirty="0">
                <a:latin typeface="Angsana New" panose="02020603050405020304" pitchFamily="18" charset="-34"/>
                <a:ea typeface="DengXian" panose="02010600030101010101" pitchFamily="2" charset="-122"/>
                <a:cs typeface="Angsana New" panose="02020603050405020304" pitchFamily="18" charset="-34"/>
              </a:rPr>
              <a:t>wind speed and solar radiation </a:t>
            </a:r>
          </a:p>
        </p:txBody>
      </p:sp>
      <p:sp>
        <p:nvSpPr>
          <p:cNvPr id="2" name="Rectangle 1">
            <a:extLst>
              <a:ext uri="{FF2B5EF4-FFF2-40B4-BE49-F238E27FC236}">
                <a16:creationId xmlns:a16="http://schemas.microsoft.com/office/drawing/2014/main" id="{977828EF-B16E-80BE-4634-2DAC7074C35D}"/>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448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6CA9B8-FEC1-02F5-ACFF-40DA8CBEE4B8}"/>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and Transformation</a:t>
            </a:r>
            <a:endParaRPr lang="en-US" sz="3600" b="1" dirty="0">
              <a:latin typeface="Angsana New" panose="02020603050405020304" pitchFamily="18" charset="-34"/>
              <a:cs typeface="Angsana New" panose="02020603050405020304" pitchFamily="18" charset="-34"/>
            </a:endParaRPr>
          </a:p>
        </p:txBody>
      </p:sp>
      <p:pic>
        <p:nvPicPr>
          <p:cNvPr id="11" name="Picture 10" descr="A diagram of a diagram&#10;&#10;Description automatically generated">
            <a:extLst>
              <a:ext uri="{FF2B5EF4-FFF2-40B4-BE49-F238E27FC236}">
                <a16:creationId xmlns:a16="http://schemas.microsoft.com/office/drawing/2014/main" id="{CF08AE07-FEE5-4F8E-B283-98DEE7FA5BD9}"/>
              </a:ext>
            </a:extLst>
          </p:cNvPr>
          <p:cNvPicPr>
            <a:picLocks noChangeAspect="1"/>
          </p:cNvPicPr>
          <p:nvPr/>
        </p:nvPicPr>
        <p:blipFill>
          <a:blip r:embed="rId2"/>
          <a:stretch>
            <a:fillRect/>
          </a:stretch>
        </p:blipFill>
        <p:spPr>
          <a:xfrm>
            <a:off x="443579" y="2009375"/>
            <a:ext cx="4136097" cy="2839250"/>
          </a:xfrm>
          <a:prstGeom prst="rect">
            <a:avLst/>
          </a:prstGeom>
        </p:spPr>
      </p:pic>
      <p:sp>
        <p:nvSpPr>
          <p:cNvPr id="2" name="Rectangle 1">
            <a:extLst>
              <a:ext uri="{FF2B5EF4-FFF2-40B4-BE49-F238E27FC236}">
                <a16:creationId xmlns:a16="http://schemas.microsoft.com/office/drawing/2014/main" id="{2C28F7DF-08F5-1EF4-DB29-590791D0979D}"/>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computer model&#10;&#10;Description automatically generated">
            <a:extLst>
              <a:ext uri="{FF2B5EF4-FFF2-40B4-BE49-F238E27FC236}">
                <a16:creationId xmlns:a16="http://schemas.microsoft.com/office/drawing/2014/main" id="{C78145D9-DCE5-8744-0CDC-A2EEF1E3E121}"/>
              </a:ext>
            </a:extLst>
          </p:cNvPr>
          <p:cNvPicPr>
            <a:picLocks noChangeAspect="1"/>
          </p:cNvPicPr>
          <p:nvPr/>
        </p:nvPicPr>
        <p:blipFill>
          <a:blip r:embed="rId3"/>
          <a:stretch>
            <a:fillRect/>
          </a:stretch>
        </p:blipFill>
        <p:spPr>
          <a:xfrm>
            <a:off x="2511627" y="2088245"/>
            <a:ext cx="4445556" cy="2760380"/>
          </a:xfrm>
          <a:prstGeom prst="rect">
            <a:avLst/>
          </a:prstGeom>
        </p:spPr>
      </p:pic>
      <p:sp>
        <p:nvSpPr>
          <p:cNvPr id="9" name="Content Placeholder 2">
            <a:extLst>
              <a:ext uri="{FF2B5EF4-FFF2-40B4-BE49-F238E27FC236}">
                <a16:creationId xmlns:a16="http://schemas.microsoft.com/office/drawing/2014/main" id="{D6CA2BCD-8B9D-4343-2B84-12AF1884A20F}"/>
              </a:ext>
            </a:extLst>
          </p:cNvPr>
          <p:cNvSpPr txBox="1">
            <a:spLocks/>
          </p:cNvSpPr>
          <p:nvPr/>
        </p:nvSpPr>
        <p:spPr>
          <a:xfrm>
            <a:off x="7447546" y="4608095"/>
            <a:ext cx="4300875" cy="18288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Angsana New" panose="02020603050405020304" pitchFamily="18" charset="-34"/>
                <a:cs typeface="Angsana New" panose="02020603050405020304" pitchFamily="18" charset="-34"/>
              </a:rPr>
              <a:t>Generate polygons </a:t>
            </a:r>
            <a:r>
              <a:rPr lang="en-US" sz="2400" b="0" i="0" dirty="0">
                <a:effectLst/>
                <a:latin typeface="Angsana New" panose="02020603050405020304" pitchFamily="18" charset="-34"/>
                <a:cs typeface="Angsana New" panose="02020603050405020304" pitchFamily="18" charset="-34"/>
              </a:rPr>
              <a:t>from a set of sample points</a:t>
            </a:r>
            <a:r>
              <a:rPr lang="en-US" sz="2400" dirty="0">
                <a:latin typeface="Angsana New" panose="02020603050405020304" pitchFamily="18" charset="-34"/>
                <a:cs typeface="Angsana New" panose="02020603050405020304" pitchFamily="18" charset="-34"/>
              </a:rPr>
              <a:t> such that </a:t>
            </a:r>
            <a:r>
              <a:rPr lang="en-US" sz="2400" b="0" i="0" dirty="0">
                <a:effectLst/>
                <a:latin typeface="Angsana New" panose="02020603050405020304" pitchFamily="18" charset="-34"/>
                <a:cs typeface="Angsana New" panose="02020603050405020304" pitchFamily="18" charset="-34"/>
              </a:rPr>
              <a:t>any location inside the polygon is closer to that point than any of the other sample points. </a:t>
            </a:r>
          </a:p>
          <a:p>
            <a:pPr marL="0" indent="0">
              <a:buNone/>
            </a:pPr>
            <a:r>
              <a:rPr lang="en-US" sz="2400" b="0" i="0" dirty="0">
                <a:effectLst/>
                <a:latin typeface="Angsana New" panose="02020603050405020304" pitchFamily="18" charset="-34"/>
                <a:cs typeface="Angsana New" panose="02020603050405020304" pitchFamily="18" charset="-34"/>
              </a:rPr>
              <a:t>Each station is associated with a polygon representing the area where it has the closet proximity. </a:t>
            </a:r>
          </a:p>
        </p:txBody>
      </p:sp>
      <p:pic>
        <p:nvPicPr>
          <p:cNvPr id="12" name="Picture 11" descr="A colorful chart with black dots&#10;&#10;Description automatically generated">
            <a:extLst>
              <a:ext uri="{FF2B5EF4-FFF2-40B4-BE49-F238E27FC236}">
                <a16:creationId xmlns:a16="http://schemas.microsoft.com/office/drawing/2014/main" id="{A1E595D1-6899-7E03-FD73-D61FAE374D9B}"/>
              </a:ext>
            </a:extLst>
          </p:cNvPr>
          <p:cNvPicPr>
            <a:picLocks noChangeAspect="1"/>
          </p:cNvPicPr>
          <p:nvPr/>
        </p:nvPicPr>
        <p:blipFill>
          <a:blip r:embed="rId4"/>
          <a:stretch>
            <a:fillRect/>
          </a:stretch>
        </p:blipFill>
        <p:spPr>
          <a:xfrm>
            <a:off x="6972145" y="879921"/>
            <a:ext cx="4864866" cy="3577361"/>
          </a:xfrm>
          <a:prstGeom prst="rect">
            <a:avLst/>
          </a:prstGeom>
        </p:spPr>
      </p:pic>
    </p:spTree>
    <p:extLst>
      <p:ext uri="{BB962C8B-B14F-4D97-AF65-F5344CB8AC3E}">
        <p14:creationId xmlns:p14="http://schemas.microsoft.com/office/powerpoint/2010/main" val="1733322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6CA9B8-FEC1-02F5-ACFF-40DA8CBEE4B8}"/>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and Transformation</a:t>
            </a:r>
            <a:endParaRPr lang="en-US" sz="3600" b="1" dirty="0">
              <a:latin typeface="Angsana New" panose="02020603050405020304" pitchFamily="18" charset="-34"/>
              <a:cs typeface="Angsana New" panose="02020603050405020304" pitchFamily="18" charset="-34"/>
            </a:endParaRPr>
          </a:p>
        </p:txBody>
      </p:sp>
      <p:pic>
        <p:nvPicPr>
          <p:cNvPr id="11" name="Picture 10" descr="A diagram of a diagram&#10;&#10;Description automatically generated">
            <a:extLst>
              <a:ext uri="{FF2B5EF4-FFF2-40B4-BE49-F238E27FC236}">
                <a16:creationId xmlns:a16="http://schemas.microsoft.com/office/drawing/2014/main" id="{CF08AE07-FEE5-4F8E-B283-98DEE7FA5BD9}"/>
              </a:ext>
            </a:extLst>
          </p:cNvPr>
          <p:cNvPicPr>
            <a:picLocks noChangeAspect="1"/>
          </p:cNvPicPr>
          <p:nvPr/>
        </p:nvPicPr>
        <p:blipFill>
          <a:blip r:embed="rId2"/>
          <a:stretch>
            <a:fillRect/>
          </a:stretch>
        </p:blipFill>
        <p:spPr>
          <a:xfrm>
            <a:off x="443579" y="2009375"/>
            <a:ext cx="4136097" cy="2839250"/>
          </a:xfrm>
          <a:prstGeom prst="rect">
            <a:avLst/>
          </a:prstGeom>
        </p:spPr>
      </p:pic>
      <p:sp>
        <p:nvSpPr>
          <p:cNvPr id="2" name="Rectangle 1">
            <a:extLst>
              <a:ext uri="{FF2B5EF4-FFF2-40B4-BE49-F238E27FC236}">
                <a16:creationId xmlns:a16="http://schemas.microsoft.com/office/drawing/2014/main" id="{2C28F7DF-08F5-1EF4-DB29-590791D0979D}"/>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computer model&#10;&#10;Description automatically generated">
            <a:extLst>
              <a:ext uri="{FF2B5EF4-FFF2-40B4-BE49-F238E27FC236}">
                <a16:creationId xmlns:a16="http://schemas.microsoft.com/office/drawing/2014/main" id="{C78145D9-DCE5-8744-0CDC-A2EEF1E3E121}"/>
              </a:ext>
            </a:extLst>
          </p:cNvPr>
          <p:cNvPicPr>
            <a:picLocks noChangeAspect="1"/>
          </p:cNvPicPr>
          <p:nvPr/>
        </p:nvPicPr>
        <p:blipFill>
          <a:blip r:embed="rId3"/>
          <a:stretch>
            <a:fillRect/>
          </a:stretch>
        </p:blipFill>
        <p:spPr>
          <a:xfrm>
            <a:off x="2511627" y="2088245"/>
            <a:ext cx="4445556" cy="2760380"/>
          </a:xfrm>
          <a:prstGeom prst="rect">
            <a:avLst/>
          </a:prstGeom>
        </p:spPr>
      </p:pic>
      <p:pic>
        <p:nvPicPr>
          <p:cNvPr id="5" name="Picture 4" descr="A diagram of a diagram&#10;&#10;Description automatically generated">
            <a:extLst>
              <a:ext uri="{FF2B5EF4-FFF2-40B4-BE49-F238E27FC236}">
                <a16:creationId xmlns:a16="http://schemas.microsoft.com/office/drawing/2014/main" id="{2A07AA8A-222D-4954-C5F5-FD3BD6A741C6}"/>
              </a:ext>
            </a:extLst>
          </p:cNvPr>
          <p:cNvPicPr>
            <a:picLocks noChangeAspect="1"/>
          </p:cNvPicPr>
          <p:nvPr/>
        </p:nvPicPr>
        <p:blipFill rotWithShape="1">
          <a:blip r:embed="rId4"/>
          <a:srcRect t="1324"/>
          <a:stretch/>
        </p:blipFill>
        <p:spPr>
          <a:xfrm>
            <a:off x="6852415" y="631065"/>
            <a:ext cx="1968218" cy="3445754"/>
          </a:xfrm>
          <a:prstGeom prst="rect">
            <a:avLst/>
          </a:prstGeom>
        </p:spPr>
      </p:pic>
      <p:sp>
        <p:nvSpPr>
          <p:cNvPr id="7" name="Content Placeholder 2">
            <a:extLst>
              <a:ext uri="{FF2B5EF4-FFF2-40B4-BE49-F238E27FC236}">
                <a16:creationId xmlns:a16="http://schemas.microsoft.com/office/drawing/2014/main" id="{90A6EB37-8A4A-ADBA-FEA3-68A963D7D979}"/>
              </a:ext>
            </a:extLst>
          </p:cNvPr>
          <p:cNvSpPr txBox="1">
            <a:spLocks/>
          </p:cNvSpPr>
          <p:nvPr/>
        </p:nvSpPr>
        <p:spPr>
          <a:xfrm>
            <a:off x="7447546" y="4608095"/>
            <a:ext cx="4300875" cy="182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0" i="0" dirty="0">
                <a:effectLst/>
                <a:latin typeface="Angsana New" panose="02020603050405020304" pitchFamily="18" charset="-34"/>
                <a:cs typeface="Angsana New" panose="02020603050405020304" pitchFamily="18" charset="-34"/>
              </a:rPr>
              <a:t>Join</a:t>
            </a:r>
            <a:r>
              <a:rPr lang="en-US" sz="2400" dirty="0">
                <a:latin typeface="Angsana New" panose="02020603050405020304" pitchFamily="18" charset="-34"/>
                <a:cs typeface="Angsana New" panose="02020603050405020304" pitchFamily="18" charset="-34"/>
              </a:rPr>
              <a:t> attributes from Voronoi polygons into the fishnet by comparing the centroid of the fishnet to the polygon. If the centroid intersects with the polygon, then assign the attributes of that polygon to the fishnet grid. </a:t>
            </a:r>
            <a:endParaRPr lang="en-US" sz="2400" b="0" i="0" dirty="0">
              <a:effectLst/>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1308195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maps of different seasons&#10;&#10;Description automatically generated">
            <a:extLst>
              <a:ext uri="{FF2B5EF4-FFF2-40B4-BE49-F238E27FC236}">
                <a16:creationId xmlns:a16="http://schemas.microsoft.com/office/drawing/2014/main" id="{DA2A00F8-4BD7-AD46-57C6-0D8C849E9CCA}"/>
              </a:ext>
            </a:extLst>
          </p:cNvPr>
          <p:cNvPicPr>
            <a:picLocks noChangeAspect="1"/>
          </p:cNvPicPr>
          <p:nvPr/>
        </p:nvPicPr>
        <p:blipFill>
          <a:blip r:embed="rId2"/>
          <a:stretch>
            <a:fillRect/>
          </a:stretch>
        </p:blipFill>
        <p:spPr>
          <a:xfrm>
            <a:off x="507999" y="1429554"/>
            <a:ext cx="8964899" cy="4524168"/>
          </a:xfrm>
          <a:prstGeom prst="rect">
            <a:avLst/>
          </a:prstGeom>
        </p:spPr>
      </p:pic>
      <p:sp>
        <p:nvSpPr>
          <p:cNvPr id="6" name="Content Placeholder 2">
            <a:extLst>
              <a:ext uri="{FF2B5EF4-FFF2-40B4-BE49-F238E27FC236}">
                <a16:creationId xmlns:a16="http://schemas.microsoft.com/office/drawing/2014/main" id="{5A5C3FA5-E5CE-A599-0EA5-B2279B59B096}"/>
              </a:ext>
            </a:extLst>
          </p:cNvPr>
          <p:cNvSpPr txBox="1">
            <a:spLocks/>
          </p:cNvSpPr>
          <p:nvPr/>
        </p:nvSpPr>
        <p:spPr>
          <a:xfrm>
            <a:off x="9742311" y="1653993"/>
            <a:ext cx="1941690" cy="40752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effectLst/>
                <a:latin typeface="Angsana New" panose="02020603050405020304" pitchFamily="18" charset="-34"/>
                <a:cs typeface="Angsana New" panose="02020603050405020304" pitchFamily="18" charset="-34"/>
              </a:rPr>
              <a:t>PM2.5 tends to be higher in winter and summer while lower in spring and fall. Some counties in particular, stand out as having much higher PM2.5 than others.</a:t>
            </a:r>
          </a:p>
        </p:txBody>
      </p:sp>
      <p:sp>
        <p:nvSpPr>
          <p:cNvPr id="7" name="Rectangle 6">
            <a:extLst>
              <a:ext uri="{FF2B5EF4-FFF2-40B4-BE49-F238E27FC236}">
                <a16:creationId xmlns:a16="http://schemas.microsoft.com/office/drawing/2014/main" id="{A033A89F-969D-F8D1-D0AC-0D2B0E90AD16}"/>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91F09A-CD62-B765-7783-4A29921A1C8C}"/>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Intermediaries</a:t>
            </a:r>
          </a:p>
        </p:txBody>
      </p:sp>
    </p:spTree>
    <p:extLst>
      <p:ext uri="{BB962C8B-B14F-4D97-AF65-F5344CB8AC3E}">
        <p14:creationId xmlns:p14="http://schemas.microsoft.com/office/powerpoint/2010/main" val="2467569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10;&#10;Description automatically generated">
            <a:extLst>
              <a:ext uri="{FF2B5EF4-FFF2-40B4-BE49-F238E27FC236}">
                <a16:creationId xmlns:a16="http://schemas.microsoft.com/office/drawing/2014/main" id="{064BC6A2-A3B1-0BDB-0066-6F0C8CB3D499}"/>
              </a:ext>
            </a:extLst>
          </p:cNvPr>
          <p:cNvPicPr>
            <a:picLocks noChangeAspect="1"/>
          </p:cNvPicPr>
          <p:nvPr/>
        </p:nvPicPr>
        <p:blipFill>
          <a:blip r:embed="rId2"/>
          <a:stretch>
            <a:fillRect/>
          </a:stretch>
        </p:blipFill>
        <p:spPr>
          <a:xfrm>
            <a:off x="0" y="1251254"/>
            <a:ext cx="3519872" cy="5021926"/>
          </a:xfrm>
          <a:prstGeom prst="rect">
            <a:avLst/>
          </a:prstGeom>
        </p:spPr>
      </p:pic>
      <p:sp>
        <p:nvSpPr>
          <p:cNvPr id="7" name="Title 1">
            <a:extLst>
              <a:ext uri="{FF2B5EF4-FFF2-40B4-BE49-F238E27FC236}">
                <a16:creationId xmlns:a16="http://schemas.microsoft.com/office/drawing/2014/main" id="{7E293B2D-FC03-B459-6857-06777CA41EC5}"/>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 and Transformations</a:t>
            </a:r>
            <a:endParaRPr lang="en-US" sz="3600" b="1" dirty="0">
              <a:latin typeface="Angsana New" panose="02020603050405020304" pitchFamily="18" charset="-34"/>
              <a:cs typeface="Angsana New" panose="02020603050405020304" pitchFamily="18" charset="-34"/>
            </a:endParaRPr>
          </a:p>
        </p:txBody>
      </p:sp>
      <p:sp>
        <p:nvSpPr>
          <p:cNvPr id="9" name="Content Placeholder 2">
            <a:extLst>
              <a:ext uri="{FF2B5EF4-FFF2-40B4-BE49-F238E27FC236}">
                <a16:creationId xmlns:a16="http://schemas.microsoft.com/office/drawing/2014/main" id="{0612F727-BF72-23F0-3569-69BAA90C67A8}"/>
              </a:ext>
            </a:extLst>
          </p:cNvPr>
          <p:cNvSpPr>
            <a:spLocks noGrp="1"/>
          </p:cNvSpPr>
          <p:nvPr>
            <p:ph idx="1"/>
          </p:nvPr>
        </p:nvSpPr>
        <p:spPr>
          <a:xfrm>
            <a:off x="3611947" y="1346836"/>
            <a:ext cx="4071243" cy="1120222"/>
          </a:xfrm>
        </p:spPr>
        <p:txBody>
          <a:bodyPr>
            <a:normAutofit/>
          </a:bodyPr>
          <a:lstStyle/>
          <a:p>
            <a:pPr marL="0" indent="0">
              <a:buNone/>
            </a:pPr>
            <a:r>
              <a:rPr lang="en-US" sz="2000" dirty="0">
                <a:latin typeface="Angsana New" panose="02020603050405020304" pitchFamily="18" charset="-34"/>
                <a:cs typeface="Angsana New" panose="02020603050405020304" pitchFamily="18" charset="-34"/>
              </a:rPr>
              <a:t>Coastal aerosol band (B1), blue band (B2), green band(B3), red band (B4), near-infrared (B5), short-wave infrared 1(B6), short-wave infrared 2(B7)</a:t>
            </a:r>
            <a:r>
              <a:rPr lang="en-US" sz="2000" dirty="0">
                <a:effectLst/>
                <a:latin typeface="Angsana New" panose="02020603050405020304" pitchFamily="18" charset="-34"/>
                <a:cs typeface="Angsana New" panose="02020603050405020304" pitchFamily="18" charset="-34"/>
              </a:rPr>
              <a:t> </a:t>
            </a:r>
            <a:endParaRPr lang="en-US" sz="1800" kern="100" dirty="0">
              <a:effectLst/>
              <a:latin typeface="Angsana New" panose="02020603050405020304" pitchFamily="18" charset="-34"/>
              <a:ea typeface="DengXian" panose="02010600030101010101" pitchFamily="2" charset="-122"/>
              <a:cs typeface="Angsana New" panose="02020603050405020304" pitchFamily="18" charset="-34"/>
            </a:endParaRPr>
          </a:p>
        </p:txBody>
      </p:sp>
      <p:sp>
        <p:nvSpPr>
          <p:cNvPr id="10" name="Content Placeholder 2">
            <a:extLst>
              <a:ext uri="{FF2B5EF4-FFF2-40B4-BE49-F238E27FC236}">
                <a16:creationId xmlns:a16="http://schemas.microsoft.com/office/drawing/2014/main" id="{B1A86B80-379B-BB92-60ED-61362826E42B}"/>
              </a:ext>
            </a:extLst>
          </p:cNvPr>
          <p:cNvSpPr txBox="1">
            <a:spLocks/>
          </p:cNvSpPr>
          <p:nvPr/>
        </p:nvSpPr>
        <p:spPr>
          <a:xfrm>
            <a:off x="3611947" y="2394059"/>
            <a:ext cx="4071243" cy="878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kern="100" dirty="0">
                <a:latin typeface="Angsana New" panose="02020603050405020304" pitchFamily="18" charset="-34"/>
                <a:ea typeface="DengXian" panose="02010600030101010101" pitchFamily="2" charset="-122"/>
                <a:cs typeface="Angsana New" panose="02020603050405020304" pitchFamily="18" charset="-34"/>
              </a:rPr>
              <a:t>Quantifying the health and density of vegetation.</a:t>
            </a:r>
          </a:p>
          <a:p>
            <a:pPr marL="0" indent="0">
              <a:buFont typeface="Arial" panose="020B0604020202020204" pitchFamily="34" charset="0"/>
              <a:buNone/>
            </a:pPr>
            <a:r>
              <a:rPr lang="en-US" sz="2000" b="1" kern="100" dirty="0">
                <a:latin typeface="Angsana New" panose="02020603050405020304" pitchFamily="18" charset="-34"/>
                <a:ea typeface="DengXian" panose="02010600030101010101" pitchFamily="2" charset="-122"/>
                <a:cs typeface="Angsana New" panose="02020603050405020304" pitchFamily="18" charset="-34"/>
              </a:rPr>
              <a:t> </a:t>
            </a:r>
            <a:r>
              <a:rPr lang="en-US" sz="2000" b="1" i="0" dirty="0">
                <a:solidFill>
                  <a:srgbClr val="040C28"/>
                </a:solidFill>
                <a:effectLst/>
                <a:latin typeface="Angsana New" panose="02020603050405020304" pitchFamily="18" charset="-34"/>
                <a:cs typeface="Angsana New" panose="02020603050405020304" pitchFamily="18" charset="-34"/>
              </a:rPr>
              <a:t>NDVI = (Band 5 – Band 4) / (Band 5 + Band 4)</a:t>
            </a:r>
            <a:endParaRPr lang="en-US" sz="2000" b="1" kern="100" dirty="0">
              <a:latin typeface="Angsana New" panose="02020603050405020304" pitchFamily="18" charset="-34"/>
              <a:ea typeface="DengXian" panose="02010600030101010101" pitchFamily="2" charset="-122"/>
              <a:cs typeface="Angsana New" panose="02020603050405020304" pitchFamily="18" charset="-34"/>
            </a:endParaRPr>
          </a:p>
        </p:txBody>
      </p:sp>
      <p:pic>
        <p:nvPicPr>
          <p:cNvPr id="14" name="Picture 13" descr="A comparison of different trees&#10;&#10;Description automatically generated">
            <a:extLst>
              <a:ext uri="{FF2B5EF4-FFF2-40B4-BE49-F238E27FC236}">
                <a16:creationId xmlns:a16="http://schemas.microsoft.com/office/drawing/2014/main" id="{A1B2D462-CE61-A7CC-4C61-8BB09688EA74}"/>
              </a:ext>
            </a:extLst>
          </p:cNvPr>
          <p:cNvPicPr>
            <a:picLocks noChangeAspect="1"/>
          </p:cNvPicPr>
          <p:nvPr/>
        </p:nvPicPr>
        <p:blipFill>
          <a:blip r:embed="rId3"/>
          <a:stretch>
            <a:fillRect/>
          </a:stretch>
        </p:blipFill>
        <p:spPr>
          <a:xfrm>
            <a:off x="7734057" y="1476359"/>
            <a:ext cx="4219232" cy="2370600"/>
          </a:xfrm>
          <a:prstGeom prst="rect">
            <a:avLst/>
          </a:prstGeom>
        </p:spPr>
      </p:pic>
      <p:sp>
        <p:nvSpPr>
          <p:cNvPr id="15" name="Content Placeholder 2">
            <a:extLst>
              <a:ext uri="{FF2B5EF4-FFF2-40B4-BE49-F238E27FC236}">
                <a16:creationId xmlns:a16="http://schemas.microsoft.com/office/drawing/2014/main" id="{75DF07DA-BBAF-ED28-F335-4F9A16BCF613}"/>
              </a:ext>
            </a:extLst>
          </p:cNvPr>
          <p:cNvSpPr txBox="1">
            <a:spLocks/>
          </p:cNvSpPr>
          <p:nvPr/>
        </p:nvSpPr>
        <p:spPr>
          <a:xfrm>
            <a:off x="3627396" y="3352849"/>
            <a:ext cx="4234213" cy="12076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40C28"/>
                </a:solidFill>
                <a:latin typeface="Angsana New" panose="02020603050405020304" pitchFamily="18" charset="-34"/>
                <a:cs typeface="Angsana New" panose="02020603050405020304" pitchFamily="18" charset="-34"/>
              </a:rPr>
              <a:t>C</a:t>
            </a:r>
            <a:r>
              <a:rPr lang="en-US" sz="2000" b="1" i="0" dirty="0">
                <a:solidFill>
                  <a:srgbClr val="040C28"/>
                </a:solidFill>
                <a:effectLst/>
                <a:latin typeface="Angsana New" panose="02020603050405020304" pitchFamily="18" charset="-34"/>
                <a:cs typeface="Angsana New" panose="02020603050405020304" pitchFamily="18" charset="-34"/>
              </a:rPr>
              <a:t>orrect NDVI </a:t>
            </a:r>
            <a:r>
              <a:rPr lang="en-US" sz="2000" b="0" i="0" dirty="0">
                <a:solidFill>
                  <a:srgbClr val="040C28"/>
                </a:solidFill>
                <a:effectLst/>
                <a:latin typeface="Angsana New" panose="02020603050405020304" pitchFamily="18" charset="-34"/>
                <a:cs typeface="Angsana New" panose="02020603050405020304" pitchFamily="18" charset="-34"/>
              </a:rPr>
              <a:t>for the influence of soil brightness in areas where vegetative cover is low</a:t>
            </a:r>
          </a:p>
          <a:p>
            <a:pPr marL="0" indent="0">
              <a:buFont typeface="Arial" panose="020B0604020202020204" pitchFamily="34" charset="0"/>
              <a:buNone/>
            </a:pPr>
            <a:r>
              <a:rPr lang="en-US" sz="2000" b="1" i="0" dirty="0">
                <a:solidFill>
                  <a:srgbClr val="171717"/>
                </a:solidFill>
                <a:effectLst/>
                <a:latin typeface="Angsana New" panose="02020603050405020304" pitchFamily="18" charset="-34"/>
                <a:cs typeface="Angsana New" panose="02020603050405020304" pitchFamily="18" charset="-34"/>
              </a:rPr>
              <a:t>SAVI = ((Band 5 – Band 4) / (Band 5 + Band 4 + 0.5)) * (1.5)</a:t>
            </a:r>
            <a:endParaRPr lang="en-US" b="1" kern="100" dirty="0">
              <a:latin typeface="Angsana New" panose="02020603050405020304" pitchFamily="18" charset="-34"/>
              <a:ea typeface="DengXian" panose="02010600030101010101" pitchFamily="2" charset="-122"/>
              <a:cs typeface="Angsana New" panose="02020603050405020304" pitchFamily="18" charset="-34"/>
            </a:endParaRPr>
          </a:p>
        </p:txBody>
      </p:sp>
      <p:sp>
        <p:nvSpPr>
          <p:cNvPr id="16" name="Content Placeholder 2">
            <a:extLst>
              <a:ext uri="{FF2B5EF4-FFF2-40B4-BE49-F238E27FC236}">
                <a16:creationId xmlns:a16="http://schemas.microsoft.com/office/drawing/2014/main" id="{39DF6EC6-30B7-2A86-B857-3361233E95D8}"/>
              </a:ext>
            </a:extLst>
          </p:cNvPr>
          <p:cNvSpPr txBox="1">
            <a:spLocks/>
          </p:cNvSpPr>
          <p:nvPr/>
        </p:nvSpPr>
        <p:spPr>
          <a:xfrm>
            <a:off x="3627396" y="4582252"/>
            <a:ext cx="6189976" cy="681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kern="100" dirty="0">
                <a:latin typeface="Angsana New" panose="02020603050405020304" pitchFamily="18" charset="-34"/>
                <a:ea typeface="DengXian" panose="02010600030101010101" pitchFamily="2" charset="-122"/>
                <a:cs typeface="Angsana New" panose="02020603050405020304" pitchFamily="18" charset="-34"/>
              </a:rPr>
              <a:t>Derived from thermal band 10, and 11. </a:t>
            </a:r>
          </a:p>
        </p:txBody>
      </p:sp>
      <p:sp>
        <p:nvSpPr>
          <p:cNvPr id="17" name="Content Placeholder 2">
            <a:extLst>
              <a:ext uri="{FF2B5EF4-FFF2-40B4-BE49-F238E27FC236}">
                <a16:creationId xmlns:a16="http://schemas.microsoft.com/office/drawing/2014/main" id="{FF5F44A9-5C3B-8564-6A15-810B32C122CB}"/>
              </a:ext>
            </a:extLst>
          </p:cNvPr>
          <p:cNvSpPr txBox="1">
            <a:spLocks/>
          </p:cNvSpPr>
          <p:nvPr/>
        </p:nvSpPr>
        <p:spPr>
          <a:xfrm>
            <a:off x="3627398" y="5119649"/>
            <a:ext cx="3986431" cy="11982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0" dirty="0">
                <a:solidFill>
                  <a:srgbClr val="171717"/>
                </a:solidFill>
                <a:effectLst/>
                <a:latin typeface="Angsana New" panose="02020603050405020304" pitchFamily="18" charset="-34"/>
                <a:cs typeface="Angsana New" panose="02020603050405020304" pitchFamily="18" charset="-34"/>
              </a:rPr>
              <a:t>Correct NDVI </a:t>
            </a:r>
            <a:r>
              <a:rPr lang="en-US" sz="2000" b="0" i="0" dirty="0">
                <a:solidFill>
                  <a:srgbClr val="171717"/>
                </a:solidFill>
                <a:effectLst/>
                <a:latin typeface="Angsana New" panose="02020603050405020304" pitchFamily="18" charset="-34"/>
                <a:cs typeface="Angsana New" panose="02020603050405020304" pitchFamily="18" charset="-34"/>
              </a:rPr>
              <a:t>for some atmospheric conditions and canopy background noise</a:t>
            </a:r>
          </a:p>
          <a:p>
            <a:pPr marL="0" indent="0">
              <a:buFont typeface="Arial" panose="020B0604020202020204" pitchFamily="34" charset="0"/>
              <a:buNone/>
            </a:pPr>
            <a:r>
              <a:rPr lang="en-US" sz="2000" b="1" i="0" dirty="0">
                <a:solidFill>
                  <a:srgbClr val="040C28"/>
                </a:solidFill>
                <a:effectLst/>
                <a:latin typeface="Angsana New" panose="02020603050405020304" pitchFamily="18" charset="-34"/>
                <a:cs typeface="Angsana New" panose="02020603050405020304" pitchFamily="18" charset="-34"/>
              </a:rPr>
              <a:t>EVI = 2.5 * ((Band 5 – Band 4) / (Band 5 + 6 * Band 4 – 7.5 * Band 2 + 1))</a:t>
            </a:r>
            <a:endParaRPr lang="en-US" sz="2000" b="1" kern="100" dirty="0">
              <a:latin typeface="Angsana New" panose="02020603050405020304" pitchFamily="18" charset="-34"/>
              <a:ea typeface="DengXian" panose="02010600030101010101" pitchFamily="2" charset="-122"/>
              <a:cs typeface="Angsana New" panose="02020603050405020304" pitchFamily="18" charset="-34"/>
            </a:endParaRPr>
          </a:p>
        </p:txBody>
      </p:sp>
      <p:pic>
        <p:nvPicPr>
          <p:cNvPr id="19" name="Picture 18" descr="A green and red map&#10;&#10;Description automatically generated with medium confidence">
            <a:extLst>
              <a:ext uri="{FF2B5EF4-FFF2-40B4-BE49-F238E27FC236}">
                <a16:creationId xmlns:a16="http://schemas.microsoft.com/office/drawing/2014/main" id="{3475094E-9761-84BD-694E-C8F4688D67F0}"/>
              </a:ext>
            </a:extLst>
          </p:cNvPr>
          <p:cNvPicPr>
            <a:picLocks noChangeAspect="1"/>
          </p:cNvPicPr>
          <p:nvPr/>
        </p:nvPicPr>
        <p:blipFill>
          <a:blip r:embed="rId4"/>
          <a:stretch>
            <a:fillRect/>
          </a:stretch>
        </p:blipFill>
        <p:spPr>
          <a:xfrm>
            <a:off x="7775081" y="4148295"/>
            <a:ext cx="4264737" cy="1550813"/>
          </a:xfrm>
          <a:prstGeom prst="rect">
            <a:avLst/>
          </a:prstGeom>
        </p:spPr>
      </p:pic>
      <p:sp>
        <p:nvSpPr>
          <p:cNvPr id="2" name="Rectangle 1">
            <a:extLst>
              <a:ext uri="{FF2B5EF4-FFF2-40B4-BE49-F238E27FC236}">
                <a16:creationId xmlns:a16="http://schemas.microsoft.com/office/drawing/2014/main" id="{FCA11C4D-2205-A731-5DC7-00CAC8857852}"/>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038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remote sensing data&#10;&#10;Description automatically generated">
            <a:extLst>
              <a:ext uri="{FF2B5EF4-FFF2-40B4-BE49-F238E27FC236}">
                <a16:creationId xmlns:a16="http://schemas.microsoft.com/office/drawing/2014/main" id="{A3599210-4C19-4407-0792-60F0002CCDE7}"/>
              </a:ext>
            </a:extLst>
          </p:cNvPr>
          <p:cNvPicPr>
            <a:picLocks noChangeAspect="1"/>
          </p:cNvPicPr>
          <p:nvPr/>
        </p:nvPicPr>
        <p:blipFill rotWithShape="1">
          <a:blip r:embed="rId2"/>
          <a:srcRect l="1867"/>
          <a:stretch/>
        </p:blipFill>
        <p:spPr>
          <a:xfrm>
            <a:off x="66542" y="1114863"/>
            <a:ext cx="5521976" cy="5322030"/>
          </a:xfrm>
          <a:prstGeom prst="rect">
            <a:avLst/>
          </a:prstGeom>
        </p:spPr>
      </p:pic>
      <p:sp>
        <p:nvSpPr>
          <p:cNvPr id="5" name="Title 1">
            <a:extLst>
              <a:ext uri="{FF2B5EF4-FFF2-40B4-BE49-F238E27FC236}">
                <a16:creationId xmlns:a16="http://schemas.microsoft.com/office/drawing/2014/main" id="{CA13A4F5-00EE-5846-41E0-AF32F6606693}"/>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 and Transformations</a:t>
            </a:r>
            <a:endParaRPr lang="en-US" sz="3600" b="1" dirty="0">
              <a:latin typeface="Angsana New" panose="02020603050405020304" pitchFamily="18" charset="-34"/>
              <a:cs typeface="Angsana New" panose="02020603050405020304" pitchFamily="18" charset="-34"/>
            </a:endParaRPr>
          </a:p>
        </p:txBody>
      </p:sp>
      <p:pic>
        <p:nvPicPr>
          <p:cNvPr id="11" name="Picture 10" descr="A mathematical equation with black text&#10;&#10;Description automatically generated">
            <a:extLst>
              <a:ext uri="{FF2B5EF4-FFF2-40B4-BE49-F238E27FC236}">
                <a16:creationId xmlns:a16="http://schemas.microsoft.com/office/drawing/2014/main" id="{646049C1-A17F-801C-F39E-5C50FD8C9A23}"/>
              </a:ext>
            </a:extLst>
          </p:cNvPr>
          <p:cNvPicPr>
            <a:picLocks noChangeAspect="1"/>
          </p:cNvPicPr>
          <p:nvPr/>
        </p:nvPicPr>
        <p:blipFill>
          <a:blip r:embed="rId3"/>
          <a:stretch>
            <a:fillRect/>
          </a:stretch>
        </p:blipFill>
        <p:spPr>
          <a:xfrm>
            <a:off x="6001438" y="4425677"/>
            <a:ext cx="3530600" cy="1257300"/>
          </a:xfrm>
          <a:prstGeom prst="rect">
            <a:avLst/>
          </a:prstGeom>
        </p:spPr>
      </p:pic>
      <p:sp>
        <p:nvSpPr>
          <p:cNvPr id="12" name="Content Placeholder 2">
            <a:extLst>
              <a:ext uri="{FF2B5EF4-FFF2-40B4-BE49-F238E27FC236}">
                <a16:creationId xmlns:a16="http://schemas.microsoft.com/office/drawing/2014/main" id="{851CAC44-C59A-29A1-2AE2-957D649522D9}"/>
              </a:ext>
            </a:extLst>
          </p:cNvPr>
          <p:cNvSpPr txBox="1">
            <a:spLocks/>
          </p:cNvSpPr>
          <p:nvPr/>
        </p:nvSpPr>
        <p:spPr>
          <a:xfrm>
            <a:off x="5921666" y="3429000"/>
            <a:ext cx="3989207" cy="98205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0D0D0D"/>
                </a:solidFill>
                <a:latin typeface="Angsana New" panose="02020603050405020304" pitchFamily="18" charset="-34"/>
                <a:cs typeface="Angsana New" panose="02020603050405020304" pitchFamily="18" charset="-34"/>
              </a:rPr>
              <a:t>T</a:t>
            </a:r>
            <a:r>
              <a:rPr lang="en-US" sz="2400" b="0" i="0" dirty="0">
                <a:solidFill>
                  <a:srgbClr val="0D0D0D"/>
                </a:solidFill>
                <a:effectLst/>
                <a:latin typeface="Angsana New" panose="02020603050405020304" pitchFamily="18" charset="-34"/>
                <a:cs typeface="Angsana New" panose="02020603050405020304" pitchFamily="18" charset="-34"/>
              </a:rPr>
              <a:t>ranslate the brightness temperature measurements from remote sensing instruments into meaningful temperature values for the land surface.</a:t>
            </a:r>
            <a:endParaRPr lang="en-US" sz="2400" kern="100" dirty="0">
              <a:latin typeface="Angsana New" panose="02020603050405020304" pitchFamily="18" charset="-34"/>
              <a:ea typeface="DengXian" panose="02010600030101010101" pitchFamily="2" charset="-122"/>
              <a:cs typeface="Angsana New" panose="02020603050405020304" pitchFamily="18" charset="-34"/>
            </a:endParaRPr>
          </a:p>
        </p:txBody>
      </p:sp>
      <p:sp>
        <p:nvSpPr>
          <p:cNvPr id="6" name="Rectangle 5">
            <a:extLst>
              <a:ext uri="{FF2B5EF4-FFF2-40B4-BE49-F238E27FC236}">
                <a16:creationId xmlns:a16="http://schemas.microsoft.com/office/drawing/2014/main" id="{C2512377-79E6-D66A-E392-63702B3E1CE8}"/>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D57E19A-875C-5829-1D56-BB18A1DADF07}"/>
              </a:ext>
            </a:extLst>
          </p:cNvPr>
          <p:cNvPicPr>
            <a:picLocks noChangeAspect="1"/>
          </p:cNvPicPr>
          <p:nvPr/>
        </p:nvPicPr>
        <p:blipFill>
          <a:blip r:embed="rId4"/>
          <a:stretch>
            <a:fillRect/>
          </a:stretch>
        </p:blipFill>
        <p:spPr>
          <a:xfrm>
            <a:off x="5882268" y="1175023"/>
            <a:ext cx="5935516" cy="1868785"/>
          </a:xfrm>
          <a:prstGeom prst="rect">
            <a:avLst/>
          </a:prstGeom>
        </p:spPr>
      </p:pic>
    </p:spTree>
    <p:extLst>
      <p:ext uri="{BB962C8B-B14F-4D97-AF65-F5344CB8AC3E}">
        <p14:creationId xmlns:p14="http://schemas.microsoft.com/office/powerpoint/2010/main" val="2264796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remote sensing data&#10;&#10;Description automatically generated">
            <a:extLst>
              <a:ext uri="{FF2B5EF4-FFF2-40B4-BE49-F238E27FC236}">
                <a16:creationId xmlns:a16="http://schemas.microsoft.com/office/drawing/2014/main" id="{A3599210-4C19-4407-0792-60F0002CCDE7}"/>
              </a:ext>
            </a:extLst>
          </p:cNvPr>
          <p:cNvPicPr>
            <a:picLocks noChangeAspect="1"/>
          </p:cNvPicPr>
          <p:nvPr/>
        </p:nvPicPr>
        <p:blipFill rotWithShape="1">
          <a:blip r:embed="rId2"/>
          <a:srcRect l="1867"/>
          <a:stretch/>
        </p:blipFill>
        <p:spPr>
          <a:xfrm>
            <a:off x="66542" y="1114863"/>
            <a:ext cx="5521976" cy="5322030"/>
          </a:xfrm>
          <a:prstGeom prst="rect">
            <a:avLst/>
          </a:prstGeom>
        </p:spPr>
      </p:pic>
      <p:sp>
        <p:nvSpPr>
          <p:cNvPr id="5" name="Title 1">
            <a:extLst>
              <a:ext uri="{FF2B5EF4-FFF2-40B4-BE49-F238E27FC236}">
                <a16:creationId xmlns:a16="http://schemas.microsoft.com/office/drawing/2014/main" id="{CA13A4F5-00EE-5846-41E0-AF32F6606693}"/>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 and Transformations</a:t>
            </a:r>
            <a:endParaRPr lang="en-US" sz="3600" b="1" dirty="0">
              <a:latin typeface="Angsana New" panose="02020603050405020304" pitchFamily="18" charset="-34"/>
              <a:cs typeface="Angsana New" panose="02020603050405020304" pitchFamily="18" charset="-34"/>
            </a:endParaRPr>
          </a:p>
        </p:txBody>
      </p:sp>
      <p:sp>
        <p:nvSpPr>
          <p:cNvPr id="6" name="Rectangle 5">
            <a:extLst>
              <a:ext uri="{FF2B5EF4-FFF2-40B4-BE49-F238E27FC236}">
                <a16:creationId xmlns:a16="http://schemas.microsoft.com/office/drawing/2014/main" id="{C2512377-79E6-D66A-E392-63702B3E1CE8}"/>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data flow&#10;&#10;Description automatically generated">
            <a:extLst>
              <a:ext uri="{FF2B5EF4-FFF2-40B4-BE49-F238E27FC236}">
                <a16:creationId xmlns:a16="http://schemas.microsoft.com/office/drawing/2014/main" id="{6CE092E2-4DCB-091D-DB4F-2656E7C6501B}"/>
              </a:ext>
            </a:extLst>
          </p:cNvPr>
          <p:cNvPicPr>
            <a:picLocks noChangeAspect="1"/>
          </p:cNvPicPr>
          <p:nvPr/>
        </p:nvPicPr>
        <p:blipFill rotWithShape="1">
          <a:blip r:embed="rId3"/>
          <a:srcRect b="9931"/>
          <a:stretch/>
        </p:blipFill>
        <p:spPr>
          <a:xfrm>
            <a:off x="5588518" y="3809331"/>
            <a:ext cx="1956176" cy="2814493"/>
          </a:xfrm>
          <a:prstGeom prst="rect">
            <a:avLst/>
          </a:prstGeom>
        </p:spPr>
      </p:pic>
      <p:pic>
        <p:nvPicPr>
          <p:cNvPr id="8" name="Picture 7" descr="A computer screen shot of a computer code&#10;&#10;Description automatically generated">
            <a:extLst>
              <a:ext uri="{FF2B5EF4-FFF2-40B4-BE49-F238E27FC236}">
                <a16:creationId xmlns:a16="http://schemas.microsoft.com/office/drawing/2014/main" id="{D1CA7E11-88E6-271A-7670-E5363CDFAECE}"/>
              </a:ext>
            </a:extLst>
          </p:cNvPr>
          <p:cNvPicPr>
            <a:picLocks noChangeAspect="1"/>
          </p:cNvPicPr>
          <p:nvPr/>
        </p:nvPicPr>
        <p:blipFill>
          <a:blip r:embed="rId4"/>
          <a:stretch>
            <a:fillRect/>
          </a:stretch>
        </p:blipFill>
        <p:spPr>
          <a:xfrm>
            <a:off x="5868995" y="1175023"/>
            <a:ext cx="6256463" cy="2431225"/>
          </a:xfrm>
          <a:prstGeom prst="rect">
            <a:avLst/>
          </a:prstGeom>
        </p:spPr>
      </p:pic>
      <p:sp>
        <p:nvSpPr>
          <p:cNvPr id="9" name="Content Placeholder 2">
            <a:extLst>
              <a:ext uri="{FF2B5EF4-FFF2-40B4-BE49-F238E27FC236}">
                <a16:creationId xmlns:a16="http://schemas.microsoft.com/office/drawing/2014/main" id="{74FED916-0309-AE31-6E95-445BA4E91698}"/>
              </a:ext>
            </a:extLst>
          </p:cNvPr>
          <p:cNvSpPr txBox="1">
            <a:spLocks/>
          </p:cNvSpPr>
          <p:nvPr/>
        </p:nvSpPr>
        <p:spPr>
          <a:xfrm>
            <a:off x="7840645" y="4112162"/>
            <a:ext cx="3989207" cy="22088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kern="100" dirty="0">
                <a:latin typeface="Angsana New" panose="02020603050405020304" pitchFamily="18" charset="-34"/>
                <a:ea typeface="DengXian" panose="02010600030101010101" pitchFamily="2" charset="-122"/>
                <a:cs typeface="Angsana New" panose="02020603050405020304" pitchFamily="18" charset="-34"/>
              </a:rPr>
              <a:t>Zonal Statistics: one of the easiest method of brining raster information into vector geometries. In Earth Engine, zonal statistics can be calculated by aggregating pixel values within geometries defined by feature collections (in our case, the fishnet). </a:t>
            </a:r>
          </a:p>
        </p:txBody>
      </p:sp>
    </p:spTree>
    <p:extLst>
      <p:ext uri="{BB962C8B-B14F-4D97-AF65-F5344CB8AC3E}">
        <p14:creationId xmlns:p14="http://schemas.microsoft.com/office/powerpoint/2010/main" val="1640835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colored squares with white text&#10;&#10;Description automatically generated with medium confidence">
            <a:extLst>
              <a:ext uri="{FF2B5EF4-FFF2-40B4-BE49-F238E27FC236}">
                <a16:creationId xmlns:a16="http://schemas.microsoft.com/office/drawing/2014/main" id="{BEF8EA7F-A564-4B1E-F66A-27F3EC87BDD5}"/>
              </a:ext>
            </a:extLst>
          </p:cNvPr>
          <p:cNvPicPr>
            <a:picLocks noChangeAspect="1"/>
          </p:cNvPicPr>
          <p:nvPr/>
        </p:nvPicPr>
        <p:blipFill>
          <a:blip r:embed="rId2"/>
          <a:stretch>
            <a:fillRect/>
          </a:stretch>
        </p:blipFill>
        <p:spPr>
          <a:xfrm>
            <a:off x="3795132" y="388291"/>
            <a:ext cx="7772400" cy="6081418"/>
          </a:xfrm>
          <a:prstGeom prst="rect">
            <a:avLst/>
          </a:prstGeom>
        </p:spPr>
      </p:pic>
      <p:sp>
        <p:nvSpPr>
          <p:cNvPr id="5" name="Content Placeholder 2">
            <a:extLst>
              <a:ext uri="{FF2B5EF4-FFF2-40B4-BE49-F238E27FC236}">
                <a16:creationId xmlns:a16="http://schemas.microsoft.com/office/drawing/2014/main" id="{562C0C98-54B5-C816-7F17-090C50A07F08}"/>
              </a:ext>
            </a:extLst>
          </p:cNvPr>
          <p:cNvSpPr txBox="1">
            <a:spLocks/>
          </p:cNvSpPr>
          <p:nvPr/>
        </p:nvSpPr>
        <p:spPr>
          <a:xfrm>
            <a:off x="624468" y="1571484"/>
            <a:ext cx="2965645" cy="3023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kern="100" dirty="0">
                <a:latin typeface="Angsana New" panose="02020603050405020304" pitchFamily="18" charset="-34"/>
                <a:ea typeface="DengXian" panose="02010600030101010101" pitchFamily="2" charset="-122"/>
                <a:cs typeface="Angsana New" panose="02020603050405020304" pitchFamily="18" charset="-34"/>
              </a:rPr>
              <a:t>We may see that the NDVI (as well as two other vegetation indices) are higher in the southeastern and southwestern part of the state but lower in the central part of the state.</a:t>
            </a:r>
          </a:p>
        </p:txBody>
      </p:sp>
      <p:sp>
        <p:nvSpPr>
          <p:cNvPr id="6" name="Rectangle 5">
            <a:extLst>
              <a:ext uri="{FF2B5EF4-FFF2-40B4-BE49-F238E27FC236}">
                <a16:creationId xmlns:a16="http://schemas.microsoft.com/office/drawing/2014/main" id="{04C87EC4-29C0-54E3-74E9-F2B8C1004E65}"/>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7957FFE-9AF7-3023-249F-A91BB5CEC447}"/>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Intermediaries</a:t>
            </a:r>
          </a:p>
        </p:txBody>
      </p:sp>
    </p:spTree>
    <p:extLst>
      <p:ext uri="{BB962C8B-B14F-4D97-AF65-F5344CB8AC3E}">
        <p14:creationId xmlns:p14="http://schemas.microsoft.com/office/powerpoint/2010/main" val="1921491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9E0513-5659-8BAF-7BD0-15B48DF086C1}"/>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Input</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Variables and Transformations</a:t>
            </a:r>
            <a:endParaRPr lang="en-US" sz="3600" b="1" dirty="0">
              <a:latin typeface="Angsana New" panose="02020603050405020304" pitchFamily="18" charset="-34"/>
              <a:cs typeface="Angsana New" panose="02020603050405020304" pitchFamily="18" charset="-34"/>
            </a:endParaRPr>
          </a:p>
        </p:txBody>
      </p:sp>
      <p:sp>
        <p:nvSpPr>
          <p:cNvPr id="10" name="Content Placeholder 2">
            <a:extLst>
              <a:ext uri="{FF2B5EF4-FFF2-40B4-BE49-F238E27FC236}">
                <a16:creationId xmlns:a16="http://schemas.microsoft.com/office/drawing/2014/main" id="{301FE66B-019C-ED69-CC65-85CA08DF08ED}"/>
              </a:ext>
            </a:extLst>
          </p:cNvPr>
          <p:cNvSpPr txBox="1">
            <a:spLocks/>
          </p:cNvSpPr>
          <p:nvPr/>
        </p:nvSpPr>
        <p:spPr>
          <a:xfrm>
            <a:off x="7081025" y="1456260"/>
            <a:ext cx="3933352" cy="59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kern="100" dirty="0">
                <a:latin typeface="Angsana New" panose="02020603050405020304" pitchFamily="18" charset="-34"/>
                <a:ea typeface="DengXian" panose="02010600030101010101" pitchFamily="2" charset="-122"/>
                <a:cs typeface="Angsana New" panose="02020603050405020304" pitchFamily="18" charset="-34"/>
              </a:rPr>
              <a:t>Normalize the data by total population. </a:t>
            </a:r>
          </a:p>
        </p:txBody>
      </p:sp>
      <p:sp>
        <p:nvSpPr>
          <p:cNvPr id="2" name="Rectangle 1">
            <a:extLst>
              <a:ext uri="{FF2B5EF4-FFF2-40B4-BE49-F238E27FC236}">
                <a16:creationId xmlns:a16="http://schemas.microsoft.com/office/drawing/2014/main" id="{BFE9C89F-DDFC-283A-0DA7-63723CC773F9}"/>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hospital discharge&#10;&#10;Description automatically generated">
            <a:extLst>
              <a:ext uri="{FF2B5EF4-FFF2-40B4-BE49-F238E27FC236}">
                <a16:creationId xmlns:a16="http://schemas.microsoft.com/office/drawing/2014/main" id="{BD9613CC-C3D7-59A1-AF94-4DDEBDEB06A1}"/>
              </a:ext>
            </a:extLst>
          </p:cNvPr>
          <p:cNvPicPr>
            <a:picLocks noChangeAspect="1"/>
          </p:cNvPicPr>
          <p:nvPr/>
        </p:nvPicPr>
        <p:blipFill>
          <a:blip r:embed="rId2"/>
          <a:stretch>
            <a:fillRect/>
          </a:stretch>
        </p:blipFill>
        <p:spPr>
          <a:xfrm>
            <a:off x="79022" y="2182045"/>
            <a:ext cx="6169548" cy="2493909"/>
          </a:xfrm>
          <a:prstGeom prst="rect">
            <a:avLst/>
          </a:prstGeom>
        </p:spPr>
      </p:pic>
      <p:pic>
        <p:nvPicPr>
          <p:cNvPr id="8" name="Picture 7" descr="A map of the state of pennsylvania&#10;&#10;Description automatically generated">
            <a:extLst>
              <a:ext uri="{FF2B5EF4-FFF2-40B4-BE49-F238E27FC236}">
                <a16:creationId xmlns:a16="http://schemas.microsoft.com/office/drawing/2014/main" id="{C852859B-315B-DB61-EBC8-1E6B3D164607}"/>
              </a:ext>
            </a:extLst>
          </p:cNvPr>
          <p:cNvPicPr>
            <a:picLocks noChangeAspect="1"/>
          </p:cNvPicPr>
          <p:nvPr/>
        </p:nvPicPr>
        <p:blipFill>
          <a:blip r:embed="rId3"/>
          <a:stretch>
            <a:fillRect/>
          </a:stretch>
        </p:blipFill>
        <p:spPr>
          <a:xfrm>
            <a:off x="6477448" y="2046463"/>
            <a:ext cx="5477486" cy="2943226"/>
          </a:xfrm>
          <a:prstGeom prst="rect">
            <a:avLst/>
          </a:prstGeom>
        </p:spPr>
      </p:pic>
    </p:spTree>
    <p:extLst>
      <p:ext uri="{BB962C8B-B14F-4D97-AF65-F5344CB8AC3E}">
        <p14:creationId xmlns:p14="http://schemas.microsoft.com/office/powerpoint/2010/main" val="195271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2D2636-6823-17B9-BC17-C14BFBF2D40C}"/>
              </a:ext>
            </a:extLst>
          </p:cNvPr>
          <p:cNvSpPr>
            <a:spLocks noGrp="1"/>
          </p:cNvSpPr>
          <p:nvPr>
            <p:ph type="title"/>
          </p:nvPr>
        </p:nvSpPr>
        <p:spPr>
          <a:xfrm>
            <a:off x="841249" y="337346"/>
            <a:ext cx="5981278" cy="1684638"/>
          </a:xfrm>
        </p:spPr>
        <p:txBody>
          <a:bodyPr>
            <a:normAutofit/>
          </a:bodyPr>
          <a:lstStyle/>
          <a:p>
            <a:r>
              <a:rPr lang="en-US" sz="4000" b="1" dirty="0">
                <a:solidFill>
                  <a:srgbClr val="FFC000"/>
                </a:solidFill>
                <a:latin typeface="Angsana New" panose="02020603050405020304" pitchFamily="18" charset="-34"/>
                <a:cs typeface="Angsana New" panose="02020603050405020304" pitchFamily="18" charset="-34"/>
              </a:rPr>
              <a:t>Remote Sensing </a:t>
            </a:r>
            <a:r>
              <a:rPr lang="en-US" sz="4000" b="1" dirty="0">
                <a:latin typeface="Angsana New" panose="02020603050405020304" pitchFamily="18" charset="-34"/>
                <a:cs typeface="Angsana New" panose="02020603050405020304" pitchFamily="18" charset="-34"/>
              </a:rPr>
              <a:t>and </a:t>
            </a:r>
            <a:r>
              <a:rPr lang="en-US" sz="4000" b="1" dirty="0">
                <a:solidFill>
                  <a:srgbClr val="FEE538"/>
                </a:solidFill>
                <a:latin typeface="Angsana New" panose="02020603050405020304" pitchFamily="18" charset="-34"/>
                <a:cs typeface="Angsana New" panose="02020603050405020304" pitchFamily="18" charset="-34"/>
              </a:rPr>
              <a:t>Machine Learning </a:t>
            </a:r>
            <a:r>
              <a:rPr lang="en-US" sz="4000" b="1" dirty="0">
                <a:latin typeface="Angsana New" panose="02020603050405020304" pitchFamily="18" charset="-34"/>
                <a:cs typeface="Angsana New" panose="02020603050405020304" pitchFamily="18" charset="-34"/>
              </a:rPr>
              <a:t>in Public Health Research</a:t>
            </a:r>
          </a:p>
        </p:txBody>
      </p:sp>
      <p:sp>
        <p:nvSpPr>
          <p:cNvPr id="3" name="Content Placeholder 2">
            <a:extLst>
              <a:ext uri="{FF2B5EF4-FFF2-40B4-BE49-F238E27FC236}">
                <a16:creationId xmlns:a16="http://schemas.microsoft.com/office/drawing/2014/main" id="{793875A0-2BCC-F008-C198-F332E60702E1}"/>
              </a:ext>
            </a:extLst>
          </p:cNvPr>
          <p:cNvSpPr>
            <a:spLocks noGrp="1"/>
          </p:cNvSpPr>
          <p:nvPr>
            <p:ph idx="1"/>
          </p:nvPr>
        </p:nvSpPr>
        <p:spPr>
          <a:xfrm>
            <a:off x="841250" y="2021984"/>
            <a:ext cx="5981278" cy="2057714"/>
          </a:xfrm>
        </p:spPr>
        <p:txBody>
          <a:bodyPr>
            <a:normAutofit fontScale="92500"/>
          </a:bodyPr>
          <a:lstStyle/>
          <a:p>
            <a:pPr marL="0" indent="0">
              <a:buNone/>
            </a:pPr>
            <a:endParaRPr lang="en-US" sz="2000" dirty="0">
              <a:latin typeface="Angsana New" panose="02020603050405020304" pitchFamily="18" charset="-34"/>
              <a:cs typeface="Angsana New" panose="02020603050405020304" pitchFamily="18" charset="-34"/>
            </a:endParaRPr>
          </a:p>
          <a:p>
            <a:pPr>
              <a:buClr>
                <a:srgbClr val="FFFF00"/>
              </a:buClr>
              <a:buSzPct val="100000"/>
            </a:pPr>
            <a:r>
              <a:rPr lang="en-US" b="1" dirty="0">
                <a:latin typeface="Angsana New" panose="02020603050405020304" pitchFamily="18" charset="-34"/>
                <a:cs typeface="Angsana New" panose="02020603050405020304" pitchFamily="18" charset="-34"/>
              </a:rPr>
              <a:t>Enhance</a:t>
            </a:r>
            <a:r>
              <a:rPr lang="en-US" dirty="0">
                <a:latin typeface="Angsana New" panose="02020603050405020304" pitchFamily="18" charset="-34"/>
                <a:cs typeface="Angsana New" panose="02020603050405020304" pitchFamily="18" charset="-34"/>
              </a:rPr>
              <a:t> the accuracy of disease prediction and early detection</a:t>
            </a:r>
          </a:p>
          <a:p>
            <a:pPr>
              <a:buClr>
                <a:srgbClr val="FFFF00"/>
              </a:buClr>
              <a:buSzPct val="100000"/>
            </a:pPr>
            <a:r>
              <a:rPr lang="en-US" b="1" dirty="0">
                <a:latin typeface="Angsana New" panose="02020603050405020304" pitchFamily="18" charset="-34"/>
                <a:cs typeface="Angsana New" panose="02020603050405020304" pitchFamily="18" charset="-34"/>
              </a:rPr>
              <a:t>Improve</a:t>
            </a:r>
            <a:r>
              <a:rPr lang="en-US" dirty="0">
                <a:latin typeface="Angsana New" panose="02020603050405020304" pitchFamily="18" charset="-34"/>
                <a:cs typeface="Angsana New" panose="02020603050405020304" pitchFamily="18" charset="-34"/>
              </a:rPr>
              <a:t> the efficiency of healthcare resource allocation</a:t>
            </a:r>
          </a:p>
          <a:p>
            <a:pPr>
              <a:buClr>
                <a:srgbClr val="FFFF00"/>
              </a:buClr>
              <a:buSzPct val="100000"/>
            </a:pPr>
            <a:r>
              <a:rPr lang="en-US" b="1" dirty="0">
                <a:latin typeface="Angsana New" panose="02020603050405020304" pitchFamily="18" charset="-34"/>
                <a:cs typeface="Angsana New" panose="02020603050405020304" pitchFamily="18" charset="-34"/>
              </a:rPr>
              <a:t>Enable</a:t>
            </a:r>
            <a:r>
              <a:rPr lang="en-US" dirty="0">
                <a:latin typeface="Angsana New" panose="02020603050405020304" pitchFamily="18" charset="-34"/>
                <a:cs typeface="Angsana New" panose="02020603050405020304" pitchFamily="18" charset="-34"/>
              </a:rPr>
              <a:t> the development of personalized treatment plans</a:t>
            </a:r>
          </a:p>
        </p:txBody>
      </p:sp>
      <p:pic>
        <p:nvPicPr>
          <p:cNvPr id="12" name="Picture 11" descr="A close-up of a medical information&#10;&#10;Description automatically generated">
            <a:extLst>
              <a:ext uri="{FF2B5EF4-FFF2-40B4-BE49-F238E27FC236}">
                <a16:creationId xmlns:a16="http://schemas.microsoft.com/office/drawing/2014/main" id="{AAEB50C6-CE1F-8EF3-C857-D8B8F2BD85B1}"/>
              </a:ext>
            </a:extLst>
          </p:cNvPr>
          <p:cNvPicPr>
            <a:picLocks noChangeAspect="1"/>
          </p:cNvPicPr>
          <p:nvPr/>
        </p:nvPicPr>
        <p:blipFill rotWithShape="1">
          <a:blip r:embed="rId2"/>
          <a:srcRect b="8626"/>
          <a:stretch/>
        </p:blipFill>
        <p:spPr>
          <a:xfrm>
            <a:off x="7097498" y="374909"/>
            <a:ext cx="4720847" cy="2178380"/>
          </a:xfrm>
          <a:prstGeom prst="rect">
            <a:avLst/>
          </a:prstGeom>
        </p:spPr>
      </p:pic>
      <p:sp>
        <p:nvSpPr>
          <p:cNvPr id="5" name="Rectangle 4">
            <a:extLst>
              <a:ext uri="{FF2B5EF4-FFF2-40B4-BE49-F238E27FC236}">
                <a16:creationId xmlns:a16="http://schemas.microsoft.com/office/drawing/2014/main" id="{804A5CF8-71E7-A197-EEA0-9B091AC5A56E}"/>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FEF4BAA-EEB2-2534-DA3A-1E592F2D8066}"/>
              </a:ext>
            </a:extLst>
          </p:cNvPr>
          <p:cNvGrpSpPr/>
          <p:nvPr/>
        </p:nvGrpSpPr>
        <p:grpSpPr>
          <a:xfrm>
            <a:off x="7020390" y="2969740"/>
            <a:ext cx="4810873" cy="3288337"/>
            <a:chOff x="13348590" y="2050829"/>
            <a:chExt cx="5616497" cy="3985681"/>
          </a:xfrm>
        </p:grpSpPr>
        <p:pic>
          <p:nvPicPr>
            <p:cNvPr id="7" name="Picture 6" descr="A map of different countries/regions&#10;&#10;Description automatically generated">
              <a:extLst>
                <a:ext uri="{FF2B5EF4-FFF2-40B4-BE49-F238E27FC236}">
                  <a16:creationId xmlns:a16="http://schemas.microsoft.com/office/drawing/2014/main" id="{B1D73ED0-0090-4C8D-EDB5-4AFC81B2CCA9}"/>
                </a:ext>
              </a:extLst>
            </p:cNvPr>
            <p:cNvPicPr>
              <a:picLocks noChangeAspect="1"/>
            </p:cNvPicPr>
            <p:nvPr/>
          </p:nvPicPr>
          <p:blipFill>
            <a:blip r:embed="rId3"/>
            <a:stretch>
              <a:fillRect/>
            </a:stretch>
          </p:blipFill>
          <p:spPr>
            <a:xfrm>
              <a:off x="13348590" y="3396170"/>
              <a:ext cx="5616497" cy="2640340"/>
            </a:xfrm>
            <a:prstGeom prst="rect">
              <a:avLst/>
            </a:prstGeom>
          </p:spPr>
        </p:pic>
        <p:pic>
          <p:nvPicPr>
            <p:cNvPr id="8" name="Picture 7" descr="A screenshot of a web page&#10;&#10;Description automatically generated">
              <a:extLst>
                <a:ext uri="{FF2B5EF4-FFF2-40B4-BE49-F238E27FC236}">
                  <a16:creationId xmlns:a16="http://schemas.microsoft.com/office/drawing/2014/main" id="{5216B4CE-6D48-47D3-0F1A-A444B3F70EFF}"/>
                </a:ext>
              </a:extLst>
            </p:cNvPr>
            <p:cNvPicPr>
              <a:picLocks noChangeAspect="1"/>
            </p:cNvPicPr>
            <p:nvPr/>
          </p:nvPicPr>
          <p:blipFill rotWithShape="1">
            <a:blip r:embed="rId4"/>
            <a:srcRect b="24432"/>
            <a:stretch/>
          </p:blipFill>
          <p:spPr>
            <a:xfrm>
              <a:off x="13348590" y="2050829"/>
              <a:ext cx="5616497" cy="1378171"/>
            </a:xfrm>
            <a:prstGeom prst="rect">
              <a:avLst/>
            </a:prstGeom>
          </p:spPr>
        </p:pic>
      </p:grpSp>
      <p:sp>
        <p:nvSpPr>
          <p:cNvPr id="11" name="Content Placeholder 2">
            <a:extLst>
              <a:ext uri="{FF2B5EF4-FFF2-40B4-BE49-F238E27FC236}">
                <a16:creationId xmlns:a16="http://schemas.microsoft.com/office/drawing/2014/main" id="{88A20D5E-4255-1AFC-B386-C2EBD0AEFED7}"/>
              </a:ext>
            </a:extLst>
          </p:cNvPr>
          <p:cNvSpPr txBox="1">
            <a:spLocks/>
          </p:cNvSpPr>
          <p:nvPr/>
        </p:nvSpPr>
        <p:spPr>
          <a:xfrm>
            <a:off x="841249" y="3495012"/>
            <a:ext cx="5994341" cy="24058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Angsana New" panose="02020603050405020304" pitchFamily="18" charset="-34"/>
              <a:cs typeface="Angsana New" panose="02020603050405020304" pitchFamily="18" charset="-34"/>
            </a:endParaRPr>
          </a:p>
          <a:p>
            <a:pPr>
              <a:buClr>
                <a:schemeClr val="accent4"/>
              </a:buClr>
              <a:buSzPct val="100000"/>
            </a:pPr>
            <a:r>
              <a:rPr lang="en-US" b="1" dirty="0">
                <a:latin typeface="Angsana New" panose="02020603050405020304" pitchFamily="18" charset="-34"/>
                <a:cs typeface="Angsana New" panose="02020603050405020304" pitchFamily="18" charset="-34"/>
              </a:rPr>
              <a:t>Facilitate </a:t>
            </a:r>
            <a:r>
              <a:rPr lang="en-US" dirty="0">
                <a:latin typeface="Angsana New" panose="02020603050405020304" pitchFamily="18" charset="-34"/>
                <a:cs typeface="Angsana New" panose="02020603050405020304" pitchFamily="18" charset="-34"/>
              </a:rPr>
              <a:t>the identification of social and environmental determinants of health.</a:t>
            </a:r>
          </a:p>
          <a:p>
            <a:pPr>
              <a:buClr>
                <a:schemeClr val="accent4"/>
              </a:buClr>
              <a:buSzPct val="100000"/>
            </a:pPr>
            <a:r>
              <a:rPr lang="en-US" b="1" dirty="0">
                <a:latin typeface="Angsana New" panose="02020603050405020304" pitchFamily="18" charset="-34"/>
                <a:cs typeface="Angsana New" panose="02020603050405020304" pitchFamily="18" charset="-34"/>
              </a:rPr>
              <a:t>Enable</a:t>
            </a:r>
            <a:r>
              <a:rPr lang="en-US" dirty="0">
                <a:latin typeface="Angsana New" panose="02020603050405020304" pitchFamily="18" charset="-34"/>
                <a:cs typeface="Angsana New" panose="02020603050405020304" pitchFamily="18" charset="-34"/>
              </a:rPr>
              <a:t> the mapping and real-time monitoring of disease vectors.</a:t>
            </a:r>
          </a:p>
          <a:p>
            <a:pPr>
              <a:buClr>
                <a:schemeClr val="accent4"/>
              </a:buClr>
              <a:buSzPct val="100000"/>
            </a:pPr>
            <a:r>
              <a:rPr lang="en-US" b="1" dirty="0">
                <a:latin typeface="Angsana New" panose="02020603050405020304" pitchFamily="18" charset="-34"/>
                <a:cs typeface="Angsana New" panose="02020603050405020304" pitchFamily="18" charset="-34"/>
              </a:rPr>
              <a:t>Provide</a:t>
            </a:r>
            <a:r>
              <a:rPr lang="en-US" dirty="0">
                <a:latin typeface="Angsana New" panose="02020603050405020304" pitchFamily="18" charset="-34"/>
                <a:cs typeface="Angsana New" panose="02020603050405020304" pitchFamily="18" charset="-34"/>
              </a:rPr>
              <a:t> consistent spatial and temporal coverage. </a:t>
            </a:r>
          </a:p>
        </p:txBody>
      </p:sp>
    </p:spTree>
    <p:extLst>
      <p:ext uri="{BB962C8B-B14F-4D97-AF65-F5344CB8AC3E}">
        <p14:creationId xmlns:p14="http://schemas.microsoft.com/office/powerpoint/2010/main" val="769221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1A4A6-D562-38EC-B3F9-D256A729C677}"/>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E6D641B-9443-7265-0C33-F9C77C7AD074}"/>
              </a:ext>
            </a:extLst>
          </p:cNvPr>
          <p:cNvSpPr>
            <a:spLocks noGrp="1"/>
          </p:cNvSpPr>
          <p:nvPr>
            <p:ph type="title"/>
          </p:nvPr>
        </p:nvSpPr>
        <p:spPr>
          <a:xfrm>
            <a:off x="949034" y="670914"/>
            <a:ext cx="7516091" cy="425239"/>
          </a:xfrm>
        </p:spPr>
        <p:txBody>
          <a:bodyPr>
            <a:noAutofit/>
          </a:bodyPr>
          <a:lstStyle/>
          <a:p>
            <a:r>
              <a:rPr lang="en-US" sz="3600" b="1" dirty="0">
                <a:latin typeface="Angsana New" panose="02020603050405020304" pitchFamily="18" charset="-34"/>
                <a:cs typeface="Angsana New" panose="02020603050405020304" pitchFamily="18" charset="-34"/>
              </a:rPr>
              <a:t>Major Deviations from the Original Study (Summary)</a:t>
            </a:r>
            <a:endParaRPr lang="en-US" sz="3600" dirty="0"/>
          </a:p>
        </p:txBody>
      </p:sp>
      <p:graphicFrame>
        <p:nvGraphicFramePr>
          <p:cNvPr id="7" name="Table 6">
            <a:extLst>
              <a:ext uri="{FF2B5EF4-FFF2-40B4-BE49-F238E27FC236}">
                <a16:creationId xmlns:a16="http://schemas.microsoft.com/office/drawing/2014/main" id="{5856821F-C451-0626-271E-27B92B6698CA}"/>
              </a:ext>
            </a:extLst>
          </p:cNvPr>
          <p:cNvGraphicFramePr>
            <a:graphicFrameLocks noGrp="1"/>
          </p:cNvGraphicFramePr>
          <p:nvPr>
            <p:extLst>
              <p:ext uri="{D42A27DB-BD31-4B8C-83A1-F6EECF244321}">
                <p14:modId xmlns:p14="http://schemas.microsoft.com/office/powerpoint/2010/main" val="1579589734"/>
              </p:ext>
            </p:extLst>
          </p:nvPr>
        </p:nvGraphicFramePr>
        <p:xfrm>
          <a:off x="949034" y="1212336"/>
          <a:ext cx="10893010" cy="5368476"/>
        </p:xfrm>
        <a:graphic>
          <a:graphicData uri="http://schemas.openxmlformats.org/drawingml/2006/table">
            <a:tbl>
              <a:tblPr firstRow="1" bandRow="1">
                <a:tableStyleId>{93296810-A885-4BE3-A3E7-6D5BEEA58F35}</a:tableStyleId>
              </a:tblPr>
              <a:tblGrid>
                <a:gridCol w="3038999">
                  <a:extLst>
                    <a:ext uri="{9D8B030D-6E8A-4147-A177-3AD203B41FA5}">
                      <a16:colId xmlns:a16="http://schemas.microsoft.com/office/drawing/2014/main" val="1886504538"/>
                    </a:ext>
                  </a:extLst>
                </a:gridCol>
                <a:gridCol w="3678920">
                  <a:extLst>
                    <a:ext uri="{9D8B030D-6E8A-4147-A177-3AD203B41FA5}">
                      <a16:colId xmlns:a16="http://schemas.microsoft.com/office/drawing/2014/main" val="820166390"/>
                    </a:ext>
                  </a:extLst>
                </a:gridCol>
                <a:gridCol w="4175091">
                  <a:extLst>
                    <a:ext uri="{9D8B030D-6E8A-4147-A177-3AD203B41FA5}">
                      <a16:colId xmlns:a16="http://schemas.microsoft.com/office/drawing/2014/main" val="826931582"/>
                    </a:ext>
                  </a:extLst>
                </a:gridCol>
              </a:tblGrid>
              <a:tr h="571349">
                <a:tc>
                  <a:txBody>
                    <a:bodyPr/>
                    <a:lstStyle/>
                    <a:p>
                      <a:endParaRPr lang="en-US" sz="2800" b="1" i="0" dirty="0">
                        <a:latin typeface="Angsana New" panose="02020603050405020304" pitchFamily="18" charset="-34"/>
                        <a:cs typeface="Angsana New" panose="02020603050405020304" pitchFamily="18" charset="-34"/>
                      </a:endParaRPr>
                    </a:p>
                  </a:txBody>
                  <a:tcPr/>
                </a:tc>
                <a:tc>
                  <a:txBody>
                    <a:bodyPr/>
                    <a:lstStyle/>
                    <a:p>
                      <a:pPr algn="ctr"/>
                      <a:r>
                        <a:rPr lang="en-US" sz="2800" b="1" dirty="0">
                          <a:latin typeface="Angsana New" panose="02020603050405020304" pitchFamily="18" charset="-34"/>
                          <a:cs typeface="Angsana New" panose="02020603050405020304" pitchFamily="18" charset="-34"/>
                        </a:rPr>
                        <a:t>Original Study</a:t>
                      </a:r>
                    </a:p>
                  </a:txBody>
                  <a:tcPr/>
                </a:tc>
                <a:tc>
                  <a:txBody>
                    <a:bodyPr/>
                    <a:lstStyle/>
                    <a:p>
                      <a:pPr algn="ctr"/>
                      <a:r>
                        <a:rPr lang="en-US" sz="2800" b="1" dirty="0">
                          <a:latin typeface="Angsana New" panose="02020603050405020304" pitchFamily="18" charset="-34"/>
                          <a:cs typeface="Angsana New" panose="02020603050405020304" pitchFamily="18" charset="-34"/>
                        </a:rPr>
                        <a:t>Replication Study</a:t>
                      </a:r>
                    </a:p>
                  </a:txBody>
                  <a:tcPr/>
                </a:tc>
                <a:extLst>
                  <a:ext uri="{0D108BD9-81ED-4DB2-BD59-A6C34878D82A}">
                    <a16:rowId xmlns:a16="http://schemas.microsoft.com/office/drawing/2014/main" val="3188740228"/>
                  </a:ext>
                </a:extLst>
              </a:tr>
              <a:tr h="819860">
                <a:tc>
                  <a:txBody>
                    <a:bodyPr/>
                    <a:lstStyle/>
                    <a:p>
                      <a:pPr algn="ctr"/>
                      <a:r>
                        <a:rPr lang="en-US" sz="2800" b="1" dirty="0">
                          <a:latin typeface="Angsana New" panose="02020603050405020304" pitchFamily="18" charset="-34"/>
                          <a:cs typeface="Angsana New" panose="02020603050405020304" pitchFamily="18" charset="-34"/>
                        </a:rPr>
                        <a:t>Variable Selection</a:t>
                      </a:r>
                    </a:p>
                  </a:txBody>
                  <a:tcPr/>
                </a:tc>
                <a:tc>
                  <a:txBody>
                    <a:bodyPr/>
                    <a:lstStyle/>
                    <a:p>
                      <a:r>
                        <a:rPr lang="en-US" sz="2400" dirty="0">
                          <a:latin typeface="Angsana New" panose="02020603050405020304" pitchFamily="18" charset="-34"/>
                          <a:cs typeface="Angsana New" panose="02020603050405020304" pitchFamily="18" charset="-34"/>
                        </a:rPr>
                        <a:t>24 predictor variables in total</a:t>
                      </a:r>
                    </a:p>
                  </a:txBody>
                  <a:tcPr/>
                </a:tc>
                <a:tc>
                  <a:txBody>
                    <a:bodyPr/>
                    <a:lstStyle/>
                    <a:p>
                      <a:r>
                        <a:rPr lang="en-US" sz="2400" dirty="0">
                          <a:latin typeface="Angsana New" panose="02020603050405020304" pitchFamily="18" charset="-34"/>
                          <a:cs typeface="Angsana New" panose="02020603050405020304" pitchFamily="18" charset="-34"/>
                        </a:rPr>
                        <a:t>15 predictor variables in total due to the limitations in air quality dataset</a:t>
                      </a:r>
                    </a:p>
                  </a:txBody>
                  <a:tcPr/>
                </a:tc>
                <a:extLst>
                  <a:ext uri="{0D108BD9-81ED-4DB2-BD59-A6C34878D82A}">
                    <a16:rowId xmlns:a16="http://schemas.microsoft.com/office/drawing/2014/main" val="3863134639"/>
                  </a:ext>
                </a:extLst>
              </a:tr>
              <a:tr h="1100332">
                <a:tc>
                  <a:txBody>
                    <a:bodyPr/>
                    <a:lstStyle/>
                    <a:p>
                      <a:pPr algn="ctr"/>
                      <a:r>
                        <a:rPr lang="en-US" sz="2800" b="1" dirty="0">
                          <a:latin typeface="Angsana New" panose="02020603050405020304" pitchFamily="18" charset="-34"/>
                          <a:cs typeface="Angsana New" panose="02020603050405020304" pitchFamily="18" charset="-34"/>
                        </a:rPr>
                        <a:t>Satellite Image Selection</a:t>
                      </a:r>
                    </a:p>
                  </a:txBody>
                  <a:tcPr/>
                </a:tc>
                <a:tc>
                  <a:txBody>
                    <a:bodyPr/>
                    <a:lstStyle/>
                    <a:p>
                      <a:r>
                        <a:rPr lang="en-US" sz="2400" dirty="0">
                          <a:latin typeface="Angsana New" panose="02020603050405020304" pitchFamily="18" charset="-34"/>
                          <a:cs typeface="Angsana New" panose="02020603050405020304" pitchFamily="18" charset="-34"/>
                        </a:rPr>
                        <a:t>46 Landsat 8 Level 2 images from 2013 to 2017 grouped by trimester</a:t>
                      </a:r>
                    </a:p>
                  </a:txBody>
                  <a:tcPr/>
                </a:tc>
                <a:tc>
                  <a:txBody>
                    <a:bodyPr/>
                    <a:lstStyle/>
                    <a:p>
                      <a:r>
                        <a:rPr lang="en-US" sz="2400" dirty="0">
                          <a:latin typeface="Angsana New" panose="02020603050405020304" pitchFamily="18" charset="-34"/>
                          <a:cs typeface="Angsana New" panose="02020603050405020304" pitchFamily="18" charset="-34"/>
                        </a:rPr>
                        <a:t>all Landsat 8 level 2 images from 2022 to 2023 grouped into 4 by the median of each season. </a:t>
                      </a:r>
                    </a:p>
                  </a:txBody>
                  <a:tcPr/>
                </a:tc>
                <a:extLst>
                  <a:ext uri="{0D108BD9-81ED-4DB2-BD59-A6C34878D82A}">
                    <a16:rowId xmlns:a16="http://schemas.microsoft.com/office/drawing/2014/main" val="3574368157"/>
                  </a:ext>
                </a:extLst>
              </a:tr>
              <a:tr h="819860">
                <a:tc>
                  <a:txBody>
                    <a:bodyPr/>
                    <a:lstStyle/>
                    <a:p>
                      <a:pPr algn="ctr"/>
                      <a:r>
                        <a:rPr lang="en-US" sz="2800" b="1" dirty="0">
                          <a:latin typeface="Angsana New" panose="02020603050405020304" pitchFamily="18" charset="-34"/>
                          <a:cs typeface="Angsana New" panose="02020603050405020304" pitchFamily="18" charset="-34"/>
                        </a:rPr>
                        <a:t>Unit of Analysis</a:t>
                      </a:r>
                    </a:p>
                  </a:txBody>
                  <a:tcPr/>
                </a:tc>
                <a:tc>
                  <a:txBody>
                    <a:bodyPr/>
                    <a:lstStyle/>
                    <a:p>
                      <a:r>
                        <a:rPr lang="en-US" sz="2400" dirty="0">
                          <a:latin typeface="Angsana New" panose="02020603050405020304" pitchFamily="18" charset="-34"/>
                          <a:cs typeface="Angsana New" panose="02020603050405020304" pitchFamily="18" charset="-34"/>
                        </a:rPr>
                        <a:t>air quality monitoring network stations influence area</a:t>
                      </a:r>
                    </a:p>
                  </a:txBody>
                  <a:tcPr/>
                </a:tc>
                <a:tc>
                  <a:txBody>
                    <a:bodyPr/>
                    <a:lstStyle/>
                    <a:p>
                      <a:r>
                        <a:rPr lang="en-US" sz="2400" dirty="0">
                          <a:latin typeface="Angsana New" panose="02020603050405020304" pitchFamily="18" charset="-34"/>
                          <a:cs typeface="Angsana New" panose="02020603050405020304" pitchFamily="18" charset="-34"/>
                        </a:rPr>
                        <a:t>divide the state of Pennsylvania into about 8000 fishnet grids</a:t>
                      </a:r>
                    </a:p>
                  </a:txBody>
                  <a:tcPr/>
                </a:tc>
                <a:extLst>
                  <a:ext uri="{0D108BD9-81ED-4DB2-BD59-A6C34878D82A}">
                    <a16:rowId xmlns:a16="http://schemas.microsoft.com/office/drawing/2014/main" val="2171389607"/>
                  </a:ext>
                </a:extLst>
              </a:tr>
              <a:tr h="1184242">
                <a:tc>
                  <a:txBody>
                    <a:bodyPr/>
                    <a:lstStyle/>
                    <a:p>
                      <a:pPr algn="ctr"/>
                      <a:r>
                        <a:rPr lang="en-US" sz="2800" b="1" dirty="0">
                          <a:latin typeface="Angsana New" panose="02020603050405020304" pitchFamily="18" charset="-34"/>
                          <a:cs typeface="Angsana New" panose="02020603050405020304" pitchFamily="18" charset="-34"/>
                        </a:rPr>
                        <a:t>Spatial Interpolation</a:t>
                      </a:r>
                    </a:p>
                  </a:txBody>
                  <a:tcPr/>
                </a:tc>
                <a:tc>
                  <a:txBody>
                    <a:bodyPr/>
                    <a:lstStyle/>
                    <a:p>
                      <a:r>
                        <a:rPr lang="en-US" sz="2400" dirty="0">
                          <a:latin typeface="Angsana New" panose="02020603050405020304" pitchFamily="18" charset="-34"/>
                          <a:cs typeface="Angsana New" panose="02020603050405020304" pitchFamily="18" charset="-34"/>
                        </a:rPr>
                        <a:t>compute Voronoi polygon for air quality </a:t>
                      </a:r>
                    </a:p>
                  </a:txBody>
                  <a:tcPr/>
                </a:tc>
                <a:tc>
                  <a:txBody>
                    <a:bodyPr/>
                    <a:lstStyle/>
                    <a:p>
                      <a:r>
                        <a:rPr lang="en-US" sz="2400" dirty="0">
                          <a:latin typeface="Angsana New" panose="02020603050405020304" pitchFamily="18" charset="-34"/>
                          <a:cs typeface="Angsana New" panose="02020603050405020304" pitchFamily="18" charset="-34"/>
                        </a:rPr>
                        <a:t>use zonal statistics to summarize pixels into each grid in addition to computing Voronoi polygon for each air quality monitoring station</a:t>
                      </a:r>
                    </a:p>
                  </a:txBody>
                  <a:tcPr/>
                </a:tc>
                <a:extLst>
                  <a:ext uri="{0D108BD9-81ED-4DB2-BD59-A6C34878D82A}">
                    <a16:rowId xmlns:a16="http://schemas.microsoft.com/office/drawing/2014/main" val="1941947944"/>
                  </a:ext>
                </a:extLst>
              </a:tr>
              <a:tr h="862155">
                <a:tc>
                  <a:txBody>
                    <a:bodyPr/>
                    <a:lstStyle/>
                    <a:p>
                      <a:pPr algn="ctr"/>
                      <a:r>
                        <a:rPr lang="en-US" sz="2800" b="1" dirty="0">
                          <a:latin typeface="Angsana New" panose="02020603050405020304" pitchFamily="18" charset="-34"/>
                          <a:cs typeface="Angsana New" panose="02020603050405020304" pitchFamily="18" charset="-34"/>
                        </a:rPr>
                        <a:t>Modeling</a:t>
                      </a:r>
                    </a:p>
                  </a:txBody>
                  <a:tcPr/>
                </a:tc>
                <a:tc>
                  <a:txBody>
                    <a:bodyPr/>
                    <a:lstStyle/>
                    <a:p>
                      <a:r>
                        <a:rPr lang="en-US" sz="2400" dirty="0">
                          <a:latin typeface="Angsana New" panose="02020603050405020304" pitchFamily="18" charset="-34"/>
                          <a:cs typeface="Angsana New" panose="02020603050405020304" pitchFamily="18" charset="-34"/>
                        </a:rPr>
                        <a:t>4 machine learning models </a:t>
                      </a:r>
                    </a:p>
                  </a:txBody>
                  <a:tcPr/>
                </a:tc>
                <a:tc>
                  <a:txBody>
                    <a:bodyPr/>
                    <a:lstStyle/>
                    <a:p>
                      <a:r>
                        <a:rPr lang="en-US" sz="2400" dirty="0">
                          <a:latin typeface="Angsana New" panose="02020603050405020304" pitchFamily="18" charset="-34"/>
                          <a:cs typeface="Angsana New" panose="02020603050405020304" pitchFamily="18" charset="-34"/>
                        </a:rPr>
                        <a:t>16 machine learning models, 4 on each season’s data </a:t>
                      </a:r>
                    </a:p>
                  </a:txBody>
                  <a:tcPr/>
                </a:tc>
                <a:extLst>
                  <a:ext uri="{0D108BD9-81ED-4DB2-BD59-A6C34878D82A}">
                    <a16:rowId xmlns:a16="http://schemas.microsoft.com/office/drawing/2014/main" val="3876896234"/>
                  </a:ext>
                </a:extLst>
              </a:tr>
            </a:tbl>
          </a:graphicData>
        </a:graphic>
      </p:graphicFrame>
    </p:spTree>
    <p:extLst>
      <p:ext uri="{BB962C8B-B14F-4D97-AF65-F5344CB8AC3E}">
        <p14:creationId xmlns:p14="http://schemas.microsoft.com/office/powerpoint/2010/main" val="2702342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work flow&#10;&#10;Description automatically generated">
            <a:extLst>
              <a:ext uri="{FF2B5EF4-FFF2-40B4-BE49-F238E27FC236}">
                <a16:creationId xmlns:a16="http://schemas.microsoft.com/office/drawing/2014/main" id="{B7FB38DC-61E0-0843-9D9A-81138ADF8591}"/>
              </a:ext>
            </a:extLst>
          </p:cNvPr>
          <p:cNvPicPr>
            <a:picLocks noChangeAspect="1"/>
          </p:cNvPicPr>
          <p:nvPr/>
        </p:nvPicPr>
        <p:blipFill>
          <a:blip r:embed="rId2"/>
          <a:stretch>
            <a:fillRect/>
          </a:stretch>
        </p:blipFill>
        <p:spPr>
          <a:xfrm>
            <a:off x="393540" y="893045"/>
            <a:ext cx="11563108" cy="5964956"/>
          </a:xfrm>
          <a:prstGeom prst="rect">
            <a:avLst/>
          </a:prstGeom>
        </p:spPr>
      </p:pic>
      <p:sp>
        <p:nvSpPr>
          <p:cNvPr id="4" name="Rectangle 3">
            <a:extLst>
              <a:ext uri="{FF2B5EF4-FFF2-40B4-BE49-F238E27FC236}">
                <a16:creationId xmlns:a16="http://schemas.microsoft.com/office/drawing/2014/main" id="{0881686C-5C86-99F2-068F-A99760C7B6A5}"/>
              </a:ext>
            </a:extLst>
          </p:cNvPr>
          <p:cNvSpPr/>
          <p:nvPr/>
        </p:nvSpPr>
        <p:spPr>
          <a:xfrm flipV="1">
            <a:off x="6175094" y="3429000"/>
            <a:ext cx="2754417" cy="1003610"/>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128AFE7-DDBE-20AD-EB3E-95FCB6DC8B04}"/>
              </a:ext>
            </a:extLst>
          </p:cNvPr>
          <p:cNvSpPr>
            <a:spLocks noGrp="1"/>
          </p:cNvSpPr>
          <p:nvPr>
            <p:ph idx="1"/>
          </p:nvPr>
        </p:nvSpPr>
        <p:spPr>
          <a:xfrm>
            <a:off x="6175094" y="2990560"/>
            <a:ext cx="2765504" cy="355218"/>
          </a:xfrm>
        </p:spPr>
        <p:txBody>
          <a:bodyPr>
            <a:normAutofit fontScale="92500" lnSpcReduction="20000"/>
          </a:bodyPr>
          <a:lstStyle/>
          <a:p>
            <a:pPr marL="0" indent="0" algn="ctr">
              <a:buNone/>
            </a:pPr>
            <a:r>
              <a:rPr lang="en-US" sz="2400" b="1" dirty="0">
                <a:solidFill>
                  <a:srgbClr val="C00000"/>
                </a:solidFill>
                <a:latin typeface="Angsana New" panose="02020603050405020304" pitchFamily="18" charset="-34"/>
                <a:cs typeface="Angsana New" panose="02020603050405020304" pitchFamily="18" charset="-34"/>
              </a:rPr>
              <a:t>5. Dimensionality Reduction</a:t>
            </a:r>
          </a:p>
        </p:txBody>
      </p:sp>
    </p:spTree>
    <p:extLst>
      <p:ext uri="{BB962C8B-B14F-4D97-AF65-F5344CB8AC3E}">
        <p14:creationId xmlns:p14="http://schemas.microsoft.com/office/powerpoint/2010/main" val="2164999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8BC193-7274-1DBA-720E-EDDF91E2FB9E}"/>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Dimensionality Reduction</a:t>
            </a:r>
          </a:p>
        </p:txBody>
      </p:sp>
      <p:sp>
        <p:nvSpPr>
          <p:cNvPr id="12" name="Content Placeholder 2">
            <a:extLst>
              <a:ext uri="{FF2B5EF4-FFF2-40B4-BE49-F238E27FC236}">
                <a16:creationId xmlns:a16="http://schemas.microsoft.com/office/drawing/2014/main" id="{169EF7EF-050C-2C20-6B66-378F6C70A7F3}"/>
              </a:ext>
            </a:extLst>
          </p:cNvPr>
          <p:cNvSpPr txBox="1">
            <a:spLocks/>
          </p:cNvSpPr>
          <p:nvPr/>
        </p:nvSpPr>
        <p:spPr>
          <a:xfrm>
            <a:off x="833802" y="2804098"/>
            <a:ext cx="4446429" cy="3666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kern="100" dirty="0">
                <a:latin typeface="Angsana New" panose="02020603050405020304" pitchFamily="18" charset="-34"/>
                <a:ea typeface="DengXian" panose="02010600030101010101" pitchFamily="2" charset="-122"/>
                <a:cs typeface="Angsana New" panose="02020603050405020304" pitchFamily="18" charset="-34"/>
              </a:rPr>
              <a:t>We choose the Bayesian information criterion (BIC) was considered to conduct backward elimination, by which the lowest BIC values were used to choose the predictors. </a:t>
            </a:r>
          </a:p>
          <a:p>
            <a:pPr marL="0" indent="0">
              <a:buNone/>
            </a:pPr>
            <a:endParaRPr lang="en-US" sz="2400" kern="100" dirty="0">
              <a:latin typeface="Angsana New" panose="02020603050405020304" pitchFamily="18" charset="-34"/>
              <a:ea typeface="DengXian" panose="02010600030101010101" pitchFamily="2" charset="-122"/>
              <a:cs typeface="Angsana New" panose="02020603050405020304" pitchFamily="18" charset="-34"/>
            </a:endParaRPr>
          </a:p>
          <a:p>
            <a:pPr marL="0" indent="0">
              <a:buNone/>
            </a:pPr>
            <a:r>
              <a:rPr lang="en-US" sz="2400" kern="100" dirty="0">
                <a:latin typeface="Angsana New" panose="02020603050405020304" pitchFamily="18" charset="-34"/>
                <a:ea typeface="DengXian" panose="02010600030101010101" pitchFamily="2" charset="-122"/>
                <a:cs typeface="Angsana New" panose="02020603050405020304" pitchFamily="18" charset="-34"/>
              </a:rPr>
              <a:t>Eventually, we selected the SAVI, NDVI, Land Surface Temperature, EVI, band2, band3, band5, band6, PM2.5, O3, and wind speed as our predictor variables.</a:t>
            </a:r>
          </a:p>
          <a:p>
            <a:pPr marL="0" indent="0">
              <a:buNone/>
            </a:pPr>
            <a:endParaRPr lang="en-US" sz="2400" kern="100" dirty="0">
              <a:latin typeface="Angsana New" panose="02020603050405020304" pitchFamily="18" charset="-34"/>
              <a:ea typeface="DengXian" panose="02010600030101010101" pitchFamily="2" charset="-122"/>
              <a:cs typeface="Angsana New" panose="02020603050405020304" pitchFamily="18" charset="-34"/>
            </a:endParaRPr>
          </a:p>
        </p:txBody>
      </p:sp>
      <p:sp>
        <p:nvSpPr>
          <p:cNvPr id="2" name="Rectangle 1">
            <a:extLst>
              <a:ext uri="{FF2B5EF4-FFF2-40B4-BE49-F238E27FC236}">
                <a16:creationId xmlns:a16="http://schemas.microsoft.com/office/drawing/2014/main" id="{D59E6CAE-A740-DC57-D354-E52D99293CA2}"/>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orful chart with numbers and letters&#10;&#10;Description automatically generated with medium confidence">
            <a:extLst>
              <a:ext uri="{FF2B5EF4-FFF2-40B4-BE49-F238E27FC236}">
                <a16:creationId xmlns:a16="http://schemas.microsoft.com/office/drawing/2014/main" id="{8B1CA5A1-7496-66C6-8A72-55E8AFA86835}"/>
              </a:ext>
            </a:extLst>
          </p:cNvPr>
          <p:cNvPicPr>
            <a:picLocks noChangeAspect="1"/>
          </p:cNvPicPr>
          <p:nvPr/>
        </p:nvPicPr>
        <p:blipFill>
          <a:blip r:embed="rId2"/>
          <a:stretch>
            <a:fillRect/>
          </a:stretch>
        </p:blipFill>
        <p:spPr>
          <a:xfrm>
            <a:off x="5489565" y="0"/>
            <a:ext cx="6588097" cy="6858000"/>
          </a:xfrm>
          <a:prstGeom prst="rect">
            <a:avLst/>
          </a:prstGeom>
        </p:spPr>
      </p:pic>
      <p:pic>
        <p:nvPicPr>
          <p:cNvPr id="15" name="Picture 14" descr="A diagram of a process&#10;&#10;Description automatically generated">
            <a:extLst>
              <a:ext uri="{FF2B5EF4-FFF2-40B4-BE49-F238E27FC236}">
                <a16:creationId xmlns:a16="http://schemas.microsoft.com/office/drawing/2014/main" id="{477B9E39-B365-A3E1-BD6E-26B55B4D3D15}"/>
              </a:ext>
            </a:extLst>
          </p:cNvPr>
          <p:cNvPicPr>
            <a:picLocks noChangeAspect="1"/>
          </p:cNvPicPr>
          <p:nvPr/>
        </p:nvPicPr>
        <p:blipFill>
          <a:blip r:embed="rId3"/>
          <a:stretch>
            <a:fillRect/>
          </a:stretch>
        </p:blipFill>
        <p:spPr>
          <a:xfrm>
            <a:off x="969131" y="1028117"/>
            <a:ext cx="3922051" cy="1463452"/>
          </a:xfrm>
          <a:prstGeom prst="rect">
            <a:avLst/>
          </a:prstGeom>
        </p:spPr>
      </p:pic>
    </p:spTree>
    <p:extLst>
      <p:ext uri="{BB962C8B-B14F-4D97-AF65-F5344CB8AC3E}">
        <p14:creationId xmlns:p14="http://schemas.microsoft.com/office/powerpoint/2010/main" val="3648763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work flow&#10;&#10;Description automatically generated">
            <a:extLst>
              <a:ext uri="{FF2B5EF4-FFF2-40B4-BE49-F238E27FC236}">
                <a16:creationId xmlns:a16="http://schemas.microsoft.com/office/drawing/2014/main" id="{B7FB38DC-61E0-0843-9D9A-81138ADF8591}"/>
              </a:ext>
            </a:extLst>
          </p:cNvPr>
          <p:cNvPicPr>
            <a:picLocks noChangeAspect="1"/>
          </p:cNvPicPr>
          <p:nvPr/>
        </p:nvPicPr>
        <p:blipFill>
          <a:blip r:embed="rId2"/>
          <a:stretch>
            <a:fillRect/>
          </a:stretch>
        </p:blipFill>
        <p:spPr>
          <a:xfrm>
            <a:off x="393540" y="893045"/>
            <a:ext cx="11563108" cy="5964956"/>
          </a:xfrm>
          <a:prstGeom prst="rect">
            <a:avLst/>
          </a:prstGeom>
        </p:spPr>
      </p:pic>
      <p:sp>
        <p:nvSpPr>
          <p:cNvPr id="6" name="Content Placeholder 2">
            <a:extLst>
              <a:ext uri="{FF2B5EF4-FFF2-40B4-BE49-F238E27FC236}">
                <a16:creationId xmlns:a16="http://schemas.microsoft.com/office/drawing/2014/main" id="{BABA8900-BB85-23CC-B1BE-29636FFFFB17}"/>
              </a:ext>
            </a:extLst>
          </p:cNvPr>
          <p:cNvSpPr txBox="1">
            <a:spLocks/>
          </p:cNvSpPr>
          <p:nvPr/>
        </p:nvSpPr>
        <p:spPr>
          <a:xfrm>
            <a:off x="8924345" y="2540004"/>
            <a:ext cx="2765504" cy="3552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rgbClr val="C00000"/>
                </a:solidFill>
                <a:latin typeface="Angsana New" panose="02020603050405020304" pitchFamily="18" charset="-34"/>
                <a:cs typeface="Angsana New" panose="02020603050405020304" pitchFamily="18" charset="-34"/>
              </a:rPr>
              <a:t>6. Compute and Validate Model</a:t>
            </a:r>
          </a:p>
        </p:txBody>
      </p:sp>
      <p:sp>
        <p:nvSpPr>
          <p:cNvPr id="7" name="Rectangle 6">
            <a:extLst>
              <a:ext uri="{FF2B5EF4-FFF2-40B4-BE49-F238E27FC236}">
                <a16:creationId xmlns:a16="http://schemas.microsoft.com/office/drawing/2014/main" id="{F82582F6-4B4B-8CE0-D281-6A9D0A694963}"/>
              </a:ext>
            </a:extLst>
          </p:cNvPr>
          <p:cNvSpPr/>
          <p:nvPr/>
        </p:nvSpPr>
        <p:spPr>
          <a:xfrm flipH="1" flipV="1">
            <a:off x="8924346" y="2895222"/>
            <a:ext cx="3032301" cy="3470853"/>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928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CB6591-DF4D-E6AF-FFBD-0BAB02752661}"/>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Machine</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Learning Models</a:t>
            </a:r>
            <a:endParaRPr lang="en-US" sz="3600" b="1" dirty="0">
              <a:latin typeface="Angsana New" panose="02020603050405020304" pitchFamily="18" charset="-34"/>
              <a:cs typeface="Angsana New" panose="02020603050405020304" pitchFamily="18" charset="-34"/>
            </a:endParaRPr>
          </a:p>
        </p:txBody>
      </p:sp>
      <p:pic>
        <p:nvPicPr>
          <p:cNvPr id="10" name="Picture 9" descr="A close-up of a sign&#10;&#10;Description automatically generated">
            <a:extLst>
              <a:ext uri="{FF2B5EF4-FFF2-40B4-BE49-F238E27FC236}">
                <a16:creationId xmlns:a16="http://schemas.microsoft.com/office/drawing/2014/main" id="{46A4D3A4-FA1A-BFA4-85E8-44C2901779D7}"/>
              </a:ext>
            </a:extLst>
          </p:cNvPr>
          <p:cNvPicPr>
            <a:picLocks noChangeAspect="1"/>
          </p:cNvPicPr>
          <p:nvPr/>
        </p:nvPicPr>
        <p:blipFill>
          <a:blip r:embed="rId2"/>
          <a:stretch>
            <a:fillRect/>
          </a:stretch>
        </p:blipFill>
        <p:spPr>
          <a:xfrm>
            <a:off x="1024828" y="1393903"/>
            <a:ext cx="1697814" cy="4782324"/>
          </a:xfrm>
          <a:prstGeom prst="rect">
            <a:avLst/>
          </a:prstGeom>
        </p:spPr>
      </p:pic>
      <p:sp>
        <p:nvSpPr>
          <p:cNvPr id="11" name="Rectangle 10">
            <a:extLst>
              <a:ext uri="{FF2B5EF4-FFF2-40B4-BE49-F238E27FC236}">
                <a16:creationId xmlns:a16="http://schemas.microsoft.com/office/drawing/2014/main" id="{66B60A66-8D27-DD34-90AC-2867C9013ABC}"/>
              </a:ext>
            </a:extLst>
          </p:cNvPr>
          <p:cNvSpPr/>
          <p:nvPr/>
        </p:nvSpPr>
        <p:spPr>
          <a:xfrm>
            <a:off x="9143999" y="296768"/>
            <a:ext cx="2263699" cy="1230949"/>
          </a:xfrm>
          <a:prstGeom prst="rect">
            <a:avLst/>
          </a:prstGeom>
          <a:noFill/>
          <a:ln w="28575">
            <a:solidFill>
              <a:schemeClr val="bg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0AD4F2C-E5C6-2B33-DE55-8ED91C433908}"/>
              </a:ext>
            </a:extLst>
          </p:cNvPr>
          <p:cNvSpPr txBox="1">
            <a:spLocks/>
          </p:cNvSpPr>
          <p:nvPr/>
        </p:nvSpPr>
        <p:spPr>
          <a:xfrm>
            <a:off x="9242881" y="511981"/>
            <a:ext cx="2164817" cy="1015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80%</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Training</a:t>
            </a:r>
          </a:p>
          <a:p>
            <a:pPr marL="0" indent="0">
              <a:buNone/>
            </a:pP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20%</a:t>
            </a:r>
            <a:r>
              <a:rPr lang="zh-CN" altLang="en-US"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 </a:t>
            </a:r>
            <a:r>
              <a:rPr lang="en-US" altLang="zh-CN" sz="2400" b="1" kern="100" dirty="0">
                <a:solidFill>
                  <a:srgbClr val="C00000"/>
                </a:solidFill>
                <a:latin typeface="Angsana New" panose="02020603050405020304" pitchFamily="18" charset="-34"/>
                <a:ea typeface="DengXian" panose="02010600030101010101" pitchFamily="2" charset="-122"/>
                <a:cs typeface="Angsana New" panose="02020603050405020304" pitchFamily="18" charset="-34"/>
              </a:rPr>
              <a:t>Testing</a:t>
            </a:r>
          </a:p>
        </p:txBody>
      </p:sp>
      <p:sp>
        <p:nvSpPr>
          <p:cNvPr id="17" name="Snip Single Corner Rectangle 16">
            <a:extLst>
              <a:ext uri="{FF2B5EF4-FFF2-40B4-BE49-F238E27FC236}">
                <a16:creationId xmlns:a16="http://schemas.microsoft.com/office/drawing/2014/main" id="{3CB542DE-1032-5CFC-4A48-FCF12CE3B08D}"/>
              </a:ext>
            </a:extLst>
          </p:cNvPr>
          <p:cNvSpPr/>
          <p:nvPr/>
        </p:nvSpPr>
        <p:spPr>
          <a:xfrm>
            <a:off x="865809" y="2586942"/>
            <a:ext cx="2015852" cy="1197982"/>
          </a:xfrm>
          <a:prstGeom prst="snip1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B75763C-2E8F-3E00-57E9-006D88176B6D}"/>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7E1A8E42-2B91-A252-CDBB-DAA6DCBE993F}"/>
              </a:ext>
            </a:extLst>
          </p:cNvPr>
          <p:cNvPicPr>
            <a:picLocks noChangeAspect="1"/>
          </p:cNvPicPr>
          <p:nvPr/>
        </p:nvPicPr>
        <p:blipFill>
          <a:blip r:embed="rId3"/>
          <a:stretch>
            <a:fillRect/>
          </a:stretch>
        </p:blipFill>
        <p:spPr>
          <a:xfrm>
            <a:off x="3189698" y="1898833"/>
            <a:ext cx="6182488" cy="3772182"/>
          </a:xfrm>
          <a:prstGeom prst="rect">
            <a:avLst/>
          </a:prstGeom>
        </p:spPr>
      </p:pic>
      <p:sp>
        <p:nvSpPr>
          <p:cNvPr id="8" name="TextBox 7">
            <a:extLst>
              <a:ext uri="{FF2B5EF4-FFF2-40B4-BE49-F238E27FC236}">
                <a16:creationId xmlns:a16="http://schemas.microsoft.com/office/drawing/2014/main" id="{05ECD1F0-C46F-306A-204D-37CC08A32503}"/>
              </a:ext>
            </a:extLst>
          </p:cNvPr>
          <p:cNvSpPr txBox="1"/>
          <p:nvPr/>
        </p:nvSpPr>
        <p:spPr>
          <a:xfrm>
            <a:off x="9537540" y="2119888"/>
            <a:ext cx="2534856" cy="3046988"/>
          </a:xfrm>
          <a:prstGeom prst="rect">
            <a:avLst/>
          </a:prstGeom>
          <a:noFill/>
        </p:spPr>
        <p:txBody>
          <a:bodyPr wrap="square">
            <a:spAutoFit/>
          </a:bodyPr>
          <a:lstStyle/>
          <a:p>
            <a:r>
              <a:rPr lang="en-US" sz="2400" dirty="0">
                <a:latin typeface="Angsana New" panose="02020603050405020304" pitchFamily="18" charset="-34"/>
                <a:cs typeface="Angsana New" panose="02020603050405020304" pitchFamily="18" charset="-34"/>
              </a:rPr>
              <a:t>Special notes on the MLP model: </a:t>
            </a:r>
          </a:p>
          <a:p>
            <a:r>
              <a:rPr lang="en-US" sz="2400" dirty="0">
                <a:latin typeface="Angsana New" panose="02020603050405020304" pitchFamily="18" charset="-34"/>
                <a:cs typeface="Angsana New" panose="02020603050405020304" pitchFamily="18" charset="-34"/>
              </a:rPr>
              <a:t>Our architecture consists of two dense layers with </a:t>
            </a:r>
            <a:r>
              <a:rPr lang="en-US" sz="2400" dirty="0" err="1">
                <a:latin typeface="Angsana New" panose="02020603050405020304" pitchFamily="18" charset="-34"/>
                <a:cs typeface="Angsana New" panose="02020603050405020304" pitchFamily="18" charset="-34"/>
              </a:rPr>
              <a:t>ReLU</a:t>
            </a:r>
            <a:r>
              <a:rPr lang="en-US" sz="2400" dirty="0">
                <a:latin typeface="Angsana New" panose="02020603050405020304" pitchFamily="18" charset="-34"/>
                <a:cs typeface="Angsana New" panose="02020603050405020304" pitchFamily="18" charset="-34"/>
              </a:rPr>
              <a:t> activation functions followed by dropout layers to regularize the network and prevent overfitting. </a:t>
            </a:r>
          </a:p>
        </p:txBody>
      </p:sp>
    </p:spTree>
    <p:extLst>
      <p:ext uri="{BB962C8B-B14F-4D97-AF65-F5344CB8AC3E}">
        <p14:creationId xmlns:p14="http://schemas.microsoft.com/office/powerpoint/2010/main" val="809533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3655ABC-6138-6E06-866B-09CECA3C95FF}"/>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Results</a:t>
            </a:r>
          </a:p>
        </p:txBody>
      </p:sp>
      <p:sp>
        <p:nvSpPr>
          <p:cNvPr id="11" name="TextBox 10">
            <a:extLst>
              <a:ext uri="{FF2B5EF4-FFF2-40B4-BE49-F238E27FC236}">
                <a16:creationId xmlns:a16="http://schemas.microsoft.com/office/drawing/2014/main" id="{6FEED11B-BC1E-601D-E7A1-E4CE54893D4F}"/>
              </a:ext>
            </a:extLst>
          </p:cNvPr>
          <p:cNvSpPr txBox="1"/>
          <p:nvPr/>
        </p:nvSpPr>
        <p:spPr>
          <a:xfrm>
            <a:off x="312234" y="4919008"/>
            <a:ext cx="11879766" cy="1569660"/>
          </a:xfrm>
          <a:prstGeom prst="rect">
            <a:avLst/>
          </a:prstGeom>
          <a:noFill/>
        </p:spPr>
        <p:txBody>
          <a:bodyPr wrap="square">
            <a:spAutoFit/>
          </a:bodyPr>
          <a:lstStyle/>
          <a:p>
            <a:r>
              <a:rPr lang="en-US" sz="2400" dirty="0">
                <a:effectLst/>
                <a:latin typeface="Angsana New" panose="02020603050405020304" pitchFamily="18" charset="-34"/>
                <a:cs typeface="Angsana New" panose="02020603050405020304" pitchFamily="18" charset="-34"/>
              </a:rPr>
              <a:t>The non-linear random forest model showed the best adjustment in the test data. The model presents the lowest </a:t>
            </a:r>
            <a:r>
              <a:rPr lang="en-US" sz="2400" b="1" dirty="0">
                <a:effectLst/>
                <a:latin typeface="Angsana New" panose="02020603050405020304" pitchFamily="18" charset="-34"/>
                <a:cs typeface="Angsana New" panose="02020603050405020304" pitchFamily="18" charset="-34"/>
              </a:rPr>
              <a:t>RMSE (0.263661 for spring, 0.296944 for summer, 0.276399 for fall, and 0.285896 for winter)</a:t>
            </a:r>
            <a:r>
              <a:rPr lang="en-US" sz="2400" dirty="0">
                <a:effectLst/>
                <a:latin typeface="Angsana New" panose="02020603050405020304" pitchFamily="18" charset="-34"/>
                <a:cs typeface="Angsana New" panose="02020603050405020304" pitchFamily="18" charset="-34"/>
              </a:rPr>
              <a:t> and the highest </a:t>
            </a:r>
            <a:r>
              <a:rPr lang="en-US" sz="2400" b="1" dirty="0">
                <a:effectLst/>
                <a:latin typeface="Angsana New" panose="02020603050405020304" pitchFamily="18" charset="-34"/>
                <a:cs typeface="Angsana New" panose="02020603050405020304" pitchFamily="18" charset="-34"/>
              </a:rPr>
              <a:t>R-Squared (0.598947 for spring, 0.491303 for summer, 0.559975 for fall, and 0.529131 for winter)</a:t>
            </a:r>
            <a:r>
              <a:rPr lang="en-US" sz="2400" dirty="0">
                <a:effectLst/>
                <a:latin typeface="Angsana New" panose="02020603050405020304" pitchFamily="18" charset="-34"/>
                <a:cs typeface="Angsana New" panose="02020603050405020304" pitchFamily="18" charset="-34"/>
              </a:rPr>
              <a:t> across all seasons. In particular, the RMSE is lowest for spring but highest for summer. The overall accuracy of random forest models is followed by multiple layer perceptron, support vector regression, and finally the linear regression model. </a:t>
            </a:r>
          </a:p>
        </p:txBody>
      </p:sp>
      <p:sp>
        <p:nvSpPr>
          <p:cNvPr id="2" name="Rectangle 1">
            <a:extLst>
              <a:ext uri="{FF2B5EF4-FFF2-40B4-BE49-F238E27FC236}">
                <a16:creationId xmlns:a16="http://schemas.microsoft.com/office/drawing/2014/main" id="{301A9863-259E-1159-BD3E-1C7F853F5259}"/>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f different colors&#10;&#10;Description automatically generated with medium confidence">
            <a:extLst>
              <a:ext uri="{FF2B5EF4-FFF2-40B4-BE49-F238E27FC236}">
                <a16:creationId xmlns:a16="http://schemas.microsoft.com/office/drawing/2014/main" id="{1BD6F540-006D-4195-15EB-552B60D4F9D7}"/>
              </a:ext>
            </a:extLst>
          </p:cNvPr>
          <p:cNvPicPr>
            <a:picLocks noChangeAspect="1"/>
          </p:cNvPicPr>
          <p:nvPr/>
        </p:nvPicPr>
        <p:blipFill>
          <a:blip r:embed="rId2"/>
          <a:stretch>
            <a:fillRect/>
          </a:stretch>
        </p:blipFill>
        <p:spPr>
          <a:xfrm>
            <a:off x="2323273" y="229409"/>
            <a:ext cx="9387068" cy="4689599"/>
          </a:xfrm>
          <a:prstGeom prst="rect">
            <a:avLst/>
          </a:prstGeom>
        </p:spPr>
      </p:pic>
    </p:spTree>
    <p:extLst>
      <p:ext uri="{BB962C8B-B14F-4D97-AF65-F5344CB8AC3E}">
        <p14:creationId xmlns:p14="http://schemas.microsoft.com/office/powerpoint/2010/main" val="622340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3655ABC-6138-6E06-866B-09CECA3C95FF}"/>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Results</a:t>
            </a:r>
          </a:p>
        </p:txBody>
      </p:sp>
      <p:sp>
        <p:nvSpPr>
          <p:cNvPr id="11" name="TextBox 10">
            <a:extLst>
              <a:ext uri="{FF2B5EF4-FFF2-40B4-BE49-F238E27FC236}">
                <a16:creationId xmlns:a16="http://schemas.microsoft.com/office/drawing/2014/main" id="{6FEED11B-BC1E-601D-E7A1-E4CE54893D4F}"/>
              </a:ext>
            </a:extLst>
          </p:cNvPr>
          <p:cNvSpPr txBox="1"/>
          <p:nvPr/>
        </p:nvSpPr>
        <p:spPr>
          <a:xfrm>
            <a:off x="8293539" y="1575415"/>
            <a:ext cx="3458417" cy="4154984"/>
          </a:xfrm>
          <a:prstGeom prst="rect">
            <a:avLst/>
          </a:prstGeom>
          <a:noFill/>
        </p:spPr>
        <p:txBody>
          <a:bodyPr wrap="square">
            <a:spAutoFit/>
          </a:bodyPr>
          <a:lstStyle/>
          <a:p>
            <a:pPr lvl="0"/>
            <a:r>
              <a:rPr lang="en-US" sz="2400" kern="100" dirty="0">
                <a:effectLst/>
                <a:latin typeface="Angsana New" panose="02020603050405020304" pitchFamily="18" charset="-34"/>
                <a:ea typeface="DengXian" panose="02010600030101010101" pitchFamily="2" charset="-122"/>
                <a:cs typeface="Angsana New" panose="02020603050405020304" pitchFamily="18" charset="-34"/>
              </a:rPr>
              <a:t>Comparing the distribution of the predicted and actual CRD hospital discharge values produced by the random forest model, we are able to learn the extent to which our model has over or under predict hospital discharge. For all four seasons, we can see that our model performs pretty well according to the normal distributions and indeed, the distribution curve of the spring model best matches the original curve. </a:t>
            </a:r>
            <a:endParaRPr lang="en-US" sz="2400" dirty="0">
              <a:latin typeface="Angsana New" panose="02020603050405020304" pitchFamily="18" charset="-34"/>
              <a:cs typeface="Angsana New" panose="02020603050405020304" pitchFamily="18" charset="-34"/>
            </a:endParaRPr>
          </a:p>
        </p:txBody>
      </p:sp>
      <p:sp>
        <p:nvSpPr>
          <p:cNvPr id="2" name="Rectangle 1">
            <a:extLst>
              <a:ext uri="{FF2B5EF4-FFF2-40B4-BE49-F238E27FC236}">
                <a16:creationId xmlns:a16="http://schemas.microsoft.com/office/drawing/2014/main" id="{301A9863-259E-1159-BD3E-1C7F853F5259}"/>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graphs with different colored lines&#10;&#10;Description automatically generated">
            <a:extLst>
              <a:ext uri="{FF2B5EF4-FFF2-40B4-BE49-F238E27FC236}">
                <a16:creationId xmlns:a16="http://schemas.microsoft.com/office/drawing/2014/main" id="{2458BB39-F0DF-723A-407F-CF2597C1C89A}"/>
              </a:ext>
            </a:extLst>
          </p:cNvPr>
          <p:cNvPicPr>
            <a:picLocks noChangeAspect="1"/>
          </p:cNvPicPr>
          <p:nvPr/>
        </p:nvPicPr>
        <p:blipFill>
          <a:blip r:embed="rId2"/>
          <a:stretch>
            <a:fillRect/>
          </a:stretch>
        </p:blipFill>
        <p:spPr>
          <a:xfrm>
            <a:off x="1248935" y="1096153"/>
            <a:ext cx="6814143" cy="5464258"/>
          </a:xfrm>
          <a:prstGeom prst="rect">
            <a:avLst/>
          </a:prstGeom>
        </p:spPr>
      </p:pic>
    </p:spTree>
    <p:extLst>
      <p:ext uri="{BB962C8B-B14F-4D97-AF65-F5344CB8AC3E}">
        <p14:creationId xmlns:p14="http://schemas.microsoft.com/office/powerpoint/2010/main" val="1027854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2F9C8-9820-FBB7-4800-4510841712CA}"/>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Results</a:t>
            </a:r>
          </a:p>
        </p:txBody>
      </p:sp>
      <p:sp>
        <p:nvSpPr>
          <p:cNvPr id="2" name="Rectangle 1">
            <a:extLst>
              <a:ext uri="{FF2B5EF4-FFF2-40B4-BE49-F238E27FC236}">
                <a16:creationId xmlns:a16="http://schemas.microsoft.com/office/drawing/2014/main" id="{132EC85D-DCB3-C5E4-E217-2D8FB58F1C7A}"/>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graphs showing different seasons&#10;&#10;Description automatically generated">
            <a:extLst>
              <a:ext uri="{FF2B5EF4-FFF2-40B4-BE49-F238E27FC236}">
                <a16:creationId xmlns:a16="http://schemas.microsoft.com/office/drawing/2014/main" id="{C09D50D6-A09B-DBCA-5D13-ED1A4263EF12}"/>
              </a:ext>
            </a:extLst>
          </p:cNvPr>
          <p:cNvPicPr>
            <a:picLocks noChangeAspect="1"/>
          </p:cNvPicPr>
          <p:nvPr/>
        </p:nvPicPr>
        <p:blipFill>
          <a:blip r:embed="rId2"/>
          <a:stretch>
            <a:fillRect/>
          </a:stretch>
        </p:blipFill>
        <p:spPr>
          <a:xfrm>
            <a:off x="3992135" y="377657"/>
            <a:ext cx="7772400" cy="6102686"/>
          </a:xfrm>
          <a:prstGeom prst="rect">
            <a:avLst/>
          </a:prstGeom>
        </p:spPr>
      </p:pic>
      <p:sp>
        <p:nvSpPr>
          <p:cNvPr id="8" name="TextBox 7">
            <a:extLst>
              <a:ext uri="{FF2B5EF4-FFF2-40B4-BE49-F238E27FC236}">
                <a16:creationId xmlns:a16="http://schemas.microsoft.com/office/drawing/2014/main" id="{A0CB9695-F434-0206-3E94-01443E3FB2D0}"/>
              </a:ext>
            </a:extLst>
          </p:cNvPr>
          <p:cNvSpPr txBox="1"/>
          <p:nvPr/>
        </p:nvSpPr>
        <p:spPr>
          <a:xfrm>
            <a:off x="427465" y="1750191"/>
            <a:ext cx="3458417" cy="3416320"/>
          </a:xfrm>
          <a:prstGeom prst="rect">
            <a:avLst/>
          </a:prstGeom>
          <a:noFill/>
        </p:spPr>
        <p:txBody>
          <a:bodyPr wrap="square">
            <a:spAutoFit/>
          </a:bodyPr>
          <a:lstStyle/>
          <a:p>
            <a:pPr lvl="0"/>
            <a:r>
              <a:rPr lang="en-US" sz="2400" dirty="0">
                <a:latin typeface="Angsana New" panose="02020603050405020304" pitchFamily="18" charset="-34"/>
                <a:cs typeface="Angsana New" panose="02020603050405020304" pitchFamily="18" charset="-34"/>
              </a:rPr>
              <a:t>For each season, there are a few cases where CRD discharge has been significantly over/under predicted. The difference between each season is nuanced according to the visualization, but it seems like our models tend to underpredict CRD rates that were originally high. </a:t>
            </a:r>
          </a:p>
          <a:p>
            <a:pPr lvl="0"/>
            <a:endParaRPr lang="en-US" sz="2400" dirty="0">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208448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6B885A-83D8-0F3B-91EB-95534AEB510D}"/>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71F8DF6-3985-4384-FAC9-6E85086CFEC5}"/>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Results</a:t>
            </a:r>
          </a:p>
        </p:txBody>
      </p:sp>
      <p:pic>
        <p:nvPicPr>
          <p:cNvPr id="7" name="Picture 6" descr="A graph of a number of underperperiences&#10;&#10;Description automatically generated">
            <a:extLst>
              <a:ext uri="{FF2B5EF4-FFF2-40B4-BE49-F238E27FC236}">
                <a16:creationId xmlns:a16="http://schemas.microsoft.com/office/drawing/2014/main" id="{2B6AFBA0-846E-A22C-61E2-9BC4FB030B12}"/>
              </a:ext>
            </a:extLst>
          </p:cNvPr>
          <p:cNvPicPr>
            <a:picLocks noChangeAspect="1"/>
          </p:cNvPicPr>
          <p:nvPr/>
        </p:nvPicPr>
        <p:blipFill>
          <a:blip r:embed="rId2"/>
          <a:stretch>
            <a:fillRect/>
          </a:stretch>
        </p:blipFill>
        <p:spPr>
          <a:xfrm>
            <a:off x="209797" y="1463564"/>
            <a:ext cx="7772400" cy="4607027"/>
          </a:xfrm>
          <a:prstGeom prst="rect">
            <a:avLst/>
          </a:prstGeom>
        </p:spPr>
      </p:pic>
      <p:sp>
        <p:nvSpPr>
          <p:cNvPr id="9" name="TextBox 8">
            <a:extLst>
              <a:ext uri="{FF2B5EF4-FFF2-40B4-BE49-F238E27FC236}">
                <a16:creationId xmlns:a16="http://schemas.microsoft.com/office/drawing/2014/main" id="{368A20DC-A74B-E3E3-8382-AA62FE93648A}"/>
              </a:ext>
            </a:extLst>
          </p:cNvPr>
          <p:cNvSpPr txBox="1"/>
          <p:nvPr/>
        </p:nvSpPr>
        <p:spPr>
          <a:xfrm>
            <a:off x="8202881" y="1190521"/>
            <a:ext cx="3779322" cy="4524315"/>
          </a:xfrm>
          <a:prstGeom prst="rect">
            <a:avLst/>
          </a:prstGeom>
          <a:noFill/>
        </p:spPr>
        <p:txBody>
          <a:bodyPr wrap="square">
            <a:spAutoFit/>
          </a:bodyPr>
          <a:lstStyle/>
          <a:p>
            <a:r>
              <a:rPr lang="en-US" sz="2400" dirty="0">
                <a:latin typeface="Angsana New" panose="02020603050405020304" pitchFamily="18" charset="-34"/>
                <a:cs typeface="Angsana New" panose="02020603050405020304" pitchFamily="18" charset="-34"/>
              </a:rPr>
              <a:t>We selected those underpredicted values from the spring random forest model to take a closer look the counties at which it falls in. We would like to focus on underpredicted values because we want to be informed about the potential risks of CRD based on the local environment. We found that the following counties, especially </a:t>
            </a:r>
            <a:r>
              <a:rPr lang="en-US" sz="2400" b="1" dirty="0">
                <a:latin typeface="Angsana New" panose="02020603050405020304" pitchFamily="18" charset="-34"/>
                <a:cs typeface="Angsana New" panose="02020603050405020304" pitchFamily="18" charset="-34"/>
              </a:rPr>
              <a:t>Columbia, Lebanon, McKean, Wayne, Junita, and Jefferson, </a:t>
            </a:r>
            <a:r>
              <a:rPr lang="en-US" sz="2400" dirty="0">
                <a:latin typeface="Angsana New" panose="02020603050405020304" pitchFamily="18" charset="-34"/>
                <a:cs typeface="Angsana New" panose="02020603050405020304" pitchFamily="18" charset="-34"/>
              </a:rPr>
              <a:t>seems to contain a significant number of grids that have higher CRD rates but are underpredicted. </a:t>
            </a:r>
          </a:p>
        </p:txBody>
      </p:sp>
    </p:spTree>
    <p:extLst>
      <p:ext uri="{BB962C8B-B14F-4D97-AF65-F5344CB8AC3E}">
        <p14:creationId xmlns:p14="http://schemas.microsoft.com/office/powerpoint/2010/main" val="4039480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A6F321-B108-51A9-2005-8487F7A927C8}"/>
              </a:ext>
            </a:extLst>
          </p:cNvPr>
          <p:cNvSpPr txBox="1">
            <a:spLocks/>
          </p:cNvSpPr>
          <p:nvPr/>
        </p:nvSpPr>
        <p:spPr>
          <a:xfrm>
            <a:off x="7387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Limitations</a:t>
            </a:r>
          </a:p>
        </p:txBody>
      </p:sp>
      <p:sp>
        <p:nvSpPr>
          <p:cNvPr id="2" name="Rectangle 1">
            <a:extLst>
              <a:ext uri="{FF2B5EF4-FFF2-40B4-BE49-F238E27FC236}">
                <a16:creationId xmlns:a16="http://schemas.microsoft.com/office/drawing/2014/main" id="{F7C237AD-03C5-6E6D-D6B4-E473AF7BC63C}"/>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F533055-206E-CBBA-5161-11018FBD99CB}"/>
              </a:ext>
            </a:extLst>
          </p:cNvPr>
          <p:cNvSpPr txBox="1"/>
          <p:nvPr/>
        </p:nvSpPr>
        <p:spPr>
          <a:xfrm>
            <a:off x="312234" y="1299736"/>
            <a:ext cx="3543486" cy="5262979"/>
          </a:xfrm>
          <a:prstGeom prst="rect">
            <a:avLst/>
          </a:prstGeom>
          <a:noFill/>
        </p:spPr>
        <p:txBody>
          <a:bodyPr wrap="square">
            <a:spAutoFit/>
          </a:bodyPr>
          <a:lstStyle/>
          <a:p>
            <a:r>
              <a:rPr lang="en-US" sz="2400" dirty="0">
                <a:solidFill>
                  <a:srgbClr val="212121"/>
                </a:solidFill>
                <a:highlight>
                  <a:srgbClr val="FFFFFF"/>
                </a:highlight>
                <a:latin typeface="Angsana New" panose="02020603050405020304" pitchFamily="18" charset="-34"/>
                <a:cs typeface="Angsana New" panose="02020603050405020304" pitchFamily="18" charset="-34"/>
              </a:rPr>
              <a:t>M</a:t>
            </a:r>
            <a:r>
              <a:rPr lang="en-US" sz="2400" b="0" i="0" dirty="0">
                <a:solidFill>
                  <a:srgbClr val="212121"/>
                </a:solidFill>
                <a:effectLst/>
                <a:highlight>
                  <a:srgbClr val="FFFFFF"/>
                </a:highlight>
                <a:latin typeface="Angsana New" panose="02020603050405020304" pitchFamily="18" charset="-34"/>
                <a:cs typeface="Angsana New" panose="02020603050405020304" pitchFamily="18" charset="-34"/>
              </a:rPr>
              <a:t>issing data is a concern in this project. There’s one county in Pennsylvania with missing hospital discharge data. </a:t>
            </a:r>
            <a:r>
              <a:rPr lang="zh-CN" altLang="en-US" sz="2400" dirty="0">
                <a:solidFill>
                  <a:srgbClr val="212121"/>
                </a:solidFill>
                <a:highlight>
                  <a:srgbClr val="FFFFFF"/>
                </a:highlight>
                <a:latin typeface="Angsana New" panose="02020603050405020304" pitchFamily="18" charset="-34"/>
                <a:cs typeface="Angsana New" panose="02020603050405020304" pitchFamily="18" charset="-34"/>
              </a:rPr>
              <a:t> </a:t>
            </a:r>
            <a:r>
              <a:rPr lang="en-US" sz="2400" b="0" i="0" dirty="0">
                <a:solidFill>
                  <a:srgbClr val="212121"/>
                </a:solidFill>
                <a:effectLst/>
                <a:highlight>
                  <a:srgbClr val="FFFFFF"/>
                </a:highlight>
                <a:latin typeface="Angsana New" panose="02020603050405020304" pitchFamily="18" charset="-34"/>
                <a:cs typeface="Angsana New" panose="02020603050405020304" pitchFamily="18" charset="-34"/>
              </a:rPr>
              <a:t>On top of that, different stations could be collecting completely different air quality measures. We also found that Philadelphia County’s air quality data is maintained separately than other counties and are stored in a different format. This leads us to make a lot of compromises assumptions based on the available data and previous years’ record in order to determine an approximate value for the month we need.</a:t>
            </a:r>
            <a:endParaRPr lang="en-US" sz="2400" dirty="0">
              <a:latin typeface="Angsana New" panose="02020603050405020304" pitchFamily="18" charset="-34"/>
              <a:cs typeface="Angsana New" panose="02020603050405020304" pitchFamily="18" charset="-34"/>
            </a:endParaRPr>
          </a:p>
        </p:txBody>
      </p:sp>
      <p:pic>
        <p:nvPicPr>
          <p:cNvPr id="27" name="Picture 26" descr="A screenshot of a spreadsheet&#10;&#10;Description automatically generated">
            <a:extLst>
              <a:ext uri="{FF2B5EF4-FFF2-40B4-BE49-F238E27FC236}">
                <a16:creationId xmlns:a16="http://schemas.microsoft.com/office/drawing/2014/main" id="{840E6D9E-BDBC-E01F-6CC2-ECF041F797A9}"/>
              </a:ext>
            </a:extLst>
          </p:cNvPr>
          <p:cNvPicPr>
            <a:picLocks noChangeAspect="1"/>
          </p:cNvPicPr>
          <p:nvPr/>
        </p:nvPicPr>
        <p:blipFill>
          <a:blip r:embed="rId2"/>
          <a:stretch>
            <a:fillRect/>
          </a:stretch>
        </p:blipFill>
        <p:spPr>
          <a:xfrm>
            <a:off x="4019250" y="1649611"/>
            <a:ext cx="8172750" cy="4297440"/>
          </a:xfrm>
          <a:prstGeom prst="rect">
            <a:avLst/>
          </a:prstGeom>
        </p:spPr>
      </p:pic>
    </p:spTree>
    <p:extLst>
      <p:ext uri="{BB962C8B-B14F-4D97-AF65-F5344CB8AC3E}">
        <p14:creationId xmlns:p14="http://schemas.microsoft.com/office/powerpoint/2010/main" val="502781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86758E6-82DF-3C68-0B3D-A1C4DE17B6A5}"/>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A2D116E8-4EC4-16E8-4874-DDE22A7A6A48}"/>
              </a:ext>
            </a:extLst>
          </p:cNvPr>
          <p:cNvSpPr txBox="1">
            <a:spLocks/>
          </p:cNvSpPr>
          <p:nvPr/>
        </p:nvSpPr>
        <p:spPr>
          <a:xfrm>
            <a:off x="838200"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2">
                    <a:lumMod val="25000"/>
                  </a:schemeClr>
                </a:solidFill>
                <a:latin typeface="Angsana New" panose="02020603050405020304" pitchFamily="18" charset="-34"/>
                <a:cs typeface="Angsana New" panose="02020603050405020304" pitchFamily="18" charset="-34"/>
              </a:rPr>
              <a:t>Alvarez-Mendoza, </a:t>
            </a:r>
            <a:r>
              <a:rPr lang="en-US" sz="3600" b="1" dirty="0" err="1">
                <a:solidFill>
                  <a:schemeClr val="bg2">
                    <a:lumMod val="25000"/>
                  </a:schemeClr>
                </a:solidFill>
                <a:latin typeface="Angsana New" panose="02020603050405020304" pitchFamily="18" charset="-34"/>
                <a:cs typeface="Angsana New" panose="02020603050405020304" pitchFamily="18" charset="-34"/>
              </a:rPr>
              <a:t>et.al</a:t>
            </a:r>
            <a:r>
              <a:rPr lang="en-US" sz="3600" b="1" dirty="0">
                <a:solidFill>
                  <a:schemeClr val="bg2">
                    <a:lumMod val="25000"/>
                  </a:schemeClr>
                </a:solidFill>
                <a:latin typeface="Angsana New" panose="02020603050405020304" pitchFamily="18" charset="-34"/>
                <a:cs typeface="Angsana New" panose="02020603050405020304" pitchFamily="18" charset="-34"/>
              </a:rPr>
              <a:t> (2020)’s Study</a:t>
            </a:r>
            <a:endParaRPr lang="en-US" sz="3600" b="1" dirty="0">
              <a:latin typeface="Angsana New" panose="02020603050405020304" pitchFamily="18" charset="-34"/>
              <a:cs typeface="Angsana New" panose="02020603050405020304" pitchFamily="18" charset="-34"/>
            </a:endParaRPr>
          </a:p>
        </p:txBody>
      </p:sp>
      <p:pic>
        <p:nvPicPr>
          <p:cNvPr id="18" name="Picture 17" descr="A map of different regions&#10;&#10;Description automatically generated with medium confidence">
            <a:extLst>
              <a:ext uri="{FF2B5EF4-FFF2-40B4-BE49-F238E27FC236}">
                <a16:creationId xmlns:a16="http://schemas.microsoft.com/office/drawing/2014/main" id="{2322F8E0-70EE-FFB1-37DA-D680860500E5}"/>
              </a:ext>
            </a:extLst>
          </p:cNvPr>
          <p:cNvPicPr>
            <a:picLocks noChangeAspect="1"/>
          </p:cNvPicPr>
          <p:nvPr/>
        </p:nvPicPr>
        <p:blipFill>
          <a:blip r:embed="rId2"/>
          <a:stretch>
            <a:fillRect/>
          </a:stretch>
        </p:blipFill>
        <p:spPr>
          <a:xfrm>
            <a:off x="7103423" y="421889"/>
            <a:ext cx="4416379" cy="6065996"/>
          </a:xfrm>
          <a:prstGeom prst="rect">
            <a:avLst/>
          </a:prstGeom>
        </p:spPr>
      </p:pic>
      <p:sp>
        <p:nvSpPr>
          <p:cNvPr id="20" name="Content Placeholder 2">
            <a:extLst>
              <a:ext uri="{FF2B5EF4-FFF2-40B4-BE49-F238E27FC236}">
                <a16:creationId xmlns:a16="http://schemas.microsoft.com/office/drawing/2014/main" id="{30255F6B-BB61-2E92-1C99-94B10F64B7E2}"/>
              </a:ext>
            </a:extLst>
          </p:cNvPr>
          <p:cNvSpPr txBox="1">
            <a:spLocks/>
          </p:cNvSpPr>
          <p:nvPr/>
        </p:nvSpPr>
        <p:spPr>
          <a:xfrm>
            <a:off x="838200" y="1459422"/>
            <a:ext cx="5795974" cy="5028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ngsana New" panose="02020603050405020304" pitchFamily="18" charset="-34"/>
                <a:ea typeface="DengXian" panose="02010600030101010101" pitchFamily="2" charset="-122"/>
                <a:cs typeface="Angsana New" panose="02020603050405020304" pitchFamily="18" charset="-34"/>
              </a:rPr>
              <a:t>Topic: </a:t>
            </a:r>
            <a:r>
              <a:rPr lang="en-US" dirty="0">
                <a:latin typeface="Angsana New" panose="02020603050405020304" pitchFamily="18" charset="-34"/>
                <a:ea typeface="DengXian" panose="02010600030101010101" pitchFamily="2" charset="-122"/>
                <a:cs typeface="Angsana New" panose="02020603050405020304" pitchFamily="18" charset="-34"/>
              </a:rPr>
              <a:t>C</a:t>
            </a:r>
            <a:r>
              <a:rPr lang="en-US" dirty="0">
                <a:effectLst/>
                <a:latin typeface="Angsana New" panose="02020603050405020304" pitchFamily="18" charset="-34"/>
                <a:ea typeface="DengXian" panose="02010600030101010101" pitchFamily="2" charset="-122"/>
                <a:cs typeface="Angsana New" panose="02020603050405020304" pitchFamily="18" charset="-34"/>
              </a:rPr>
              <a:t>ompare the effectiveness of several machine learning models in predicting the number of hospital discharge patients with chronical respiratory diseases using remote sensing and air quality data from 2013 to 2017. </a:t>
            </a:r>
          </a:p>
          <a:p>
            <a:pPr marL="0" indent="0">
              <a:buFont typeface="Arial" panose="020B0604020202020204" pitchFamily="34" charset="0"/>
              <a:buNone/>
            </a:pPr>
            <a:endParaRPr lang="en-US" dirty="0">
              <a:latin typeface="Angsana New" panose="02020603050405020304" pitchFamily="18" charset="-34"/>
              <a:ea typeface="DengXian" panose="02010600030101010101" pitchFamily="2" charset="-122"/>
              <a:cs typeface="Angsana New" panose="02020603050405020304" pitchFamily="18" charset="-34"/>
            </a:endParaRPr>
          </a:p>
          <a:p>
            <a:pPr marL="0" indent="0">
              <a:buNone/>
            </a:pPr>
            <a:r>
              <a:rPr lang="en-US" b="1" dirty="0">
                <a:effectLst/>
                <a:latin typeface="Angsana New" panose="02020603050405020304" pitchFamily="18" charset="-34"/>
                <a:ea typeface="DengXian" panose="02010600030101010101" pitchFamily="2" charset="-122"/>
                <a:cs typeface="Angsana New" panose="02020603050405020304" pitchFamily="18" charset="-34"/>
              </a:rPr>
              <a:t>Goal: </a:t>
            </a:r>
            <a:r>
              <a:rPr lang="en-US" sz="2800" dirty="0">
                <a:solidFill>
                  <a:schemeClr val="bg2">
                    <a:lumMod val="25000"/>
                  </a:schemeClr>
                </a:solidFill>
                <a:latin typeface="Angsana New" panose="02020603050405020304" pitchFamily="18" charset="-34"/>
                <a:ea typeface="DengXian" panose="02010600030101010101" pitchFamily="2" charset="-122"/>
                <a:cs typeface="Angsana New" panose="02020603050405020304" pitchFamily="18" charset="-34"/>
              </a:rPr>
              <a:t>U</a:t>
            </a:r>
            <a:r>
              <a:rPr lang="en-US" sz="2800" dirty="0">
                <a:solidFill>
                  <a:schemeClr val="bg2">
                    <a:lumMod val="25000"/>
                  </a:schemeClr>
                </a:solidFill>
                <a:effectLst/>
                <a:latin typeface="Angsana New" panose="02020603050405020304" pitchFamily="18" charset="-34"/>
                <a:ea typeface="DengXian" panose="02010600030101010101" pitchFamily="2" charset="-122"/>
                <a:cs typeface="Angsana New" panose="02020603050405020304" pitchFamily="18" charset="-34"/>
              </a:rPr>
              <a:t>nderstand the most significant spatial predictors and the spatial distribution of chronical respiratory disease in the city of Quito, Ecuador </a:t>
            </a:r>
            <a:r>
              <a:rPr lang="en-US" dirty="0">
                <a:solidFill>
                  <a:schemeClr val="bg2">
                    <a:lumMod val="25000"/>
                  </a:schemeClr>
                </a:solidFill>
                <a:latin typeface="Angsana New" panose="02020603050405020304" pitchFamily="18" charset="-34"/>
                <a:ea typeface="DengXian" panose="02010600030101010101" pitchFamily="2" charset="-122"/>
                <a:cs typeface="Angsana New" panose="02020603050405020304" pitchFamily="18" charset="-34"/>
              </a:rPr>
              <a:t>. </a:t>
            </a:r>
          </a:p>
          <a:p>
            <a:pPr marL="0" indent="0">
              <a:buNone/>
            </a:pPr>
            <a:endParaRPr lang="en-US" sz="2800" dirty="0">
              <a:solidFill>
                <a:schemeClr val="bg2">
                  <a:lumMod val="25000"/>
                </a:schemeClr>
              </a:solidFill>
              <a:latin typeface="Angsana New" panose="02020603050405020304" pitchFamily="18" charset="-34"/>
              <a:cs typeface="Angsana New" panose="02020603050405020304" pitchFamily="18" charset="-34"/>
            </a:endParaRPr>
          </a:p>
          <a:p>
            <a:pPr marL="0" indent="0">
              <a:buFont typeface="Arial" panose="020B0604020202020204" pitchFamily="34" charset="0"/>
              <a:buNone/>
            </a:pPr>
            <a:endParaRPr lang="en-US" b="1" dirty="0">
              <a:effectLst/>
              <a:latin typeface="Angsana New" panose="02020603050405020304" pitchFamily="18" charset="-34"/>
              <a:ea typeface="DengXian" panose="02010600030101010101" pitchFamily="2" charset="-122"/>
              <a:cs typeface="Angsana New" panose="02020603050405020304" pitchFamily="18" charset="-34"/>
            </a:endParaRPr>
          </a:p>
          <a:p>
            <a:pPr marL="0" indent="0">
              <a:buFont typeface="Arial" panose="020B0604020202020204" pitchFamily="34" charset="0"/>
              <a:buNone/>
            </a:pPr>
            <a:endParaRPr lang="en-US" dirty="0">
              <a:latin typeface="Angsana New" panose="02020603050405020304" pitchFamily="18" charset="-34"/>
              <a:ea typeface="DengXian" panose="02010600030101010101" pitchFamily="2" charset="-122"/>
              <a:cs typeface="Angsana New" panose="02020603050405020304" pitchFamily="18" charset="-34"/>
            </a:endParaRPr>
          </a:p>
          <a:p>
            <a:pPr marL="0" indent="0">
              <a:buFont typeface="Arial" panose="020B0604020202020204" pitchFamily="34" charset="0"/>
              <a:buNone/>
            </a:pPr>
            <a:endParaRPr lang="en-US" dirty="0">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2967570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E3E1C86B-F5D9-0D45-059E-5A1E143A36C3}"/>
              </a:ext>
            </a:extLst>
          </p:cNvPr>
          <p:cNvSpPr/>
          <p:nvPr/>
        </p:nvSpPr>
        <p:spPr>
          <a:xfrm>
            <a:off x="7948138" y="1313656"/>
            <a:ext cx="3342522" cy="5058887"/>
          </a:xfrm>
          <a:prstGeom prst="round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E141741-F67A-82C8-BCAD-B020D6A998A2}"/>
              </a:ext>
            </a:extLst>
          </p:cNvPr>
          <p:cNvSpPr/>
          <p:nvPr/>
        </p:nvSpPr>
        <p:spPr>
          <a:xfrm>
            <a:off x="4286303" y="1365662"/>
            <a:ext cx="3160018" cy="5058889"/>
          </a:xfrm>
          <a:prstGeom prst="roundRect">
            <a:avLst/>
          </a:prstGeom>
          <a:solidFill>
            <a:srgbClr val="C4F6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0590ABC-FE51-94BE-1F3B-5045501ADDC8}"/>
              </a:ext>
            </a:extLst>
          </p:cNvPr>
          <p:cNvSpPr/>
          <p:nvPr/>
        </p:nvSpPr>
        <p:spPr>
          <a:xfrm>
            <a:off x="624468" y="1365662"/>
            <a:ext cx="3160018" cy="5058888"/>
          </a:xfrm>
          <a:prstGeom prst="roundRect">
            <a:avLst/>
          </a:prstGeom>
          <a:solidFill>
            <a:srgbClr val="FFF6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F7585FF-D2FD-6F82-FAD4-8A91CBDAB88C}"/>
              </a:ext>
            </a:extLst>
          </p:cNvPr>
          <p:cNvSpPr txBox="1"/>
          <p:nvPr/>
        </p:nvSpPr>
        <p:spPr>
          <a:xfrm>
            <a:off x="832557" y="2211994"/>
            <a:ext cx="2883145" cy="3046988"/>
          </a:xfrm>
          <a:prstGeom prst="rect">
            <a:avLst/>
          </a:prstGeom>
          <a:noFill/>
          <a:ln>
            <a:noFill/>
          </a:ln>
        </p:spPr>
        <p:txBody>
          <a:bodyPr wrap="square">
            <a:spAutoFit/>
          </a:bodyPr>
          <a:lstStyle/>
          <a:p>
            <a:r>
              <a:rPr lang="en-US" sz="2400" dirty="0">
                <a:solidFill>
                  <a:srgbClr val="212121"/>
                </a:solidFill>
                <a:latin typeface="Angsana New" panose="02020603050405020304" pitchFamily="18" charset="-34"/>
                <a:cs typeface="Angsana New" panose="02020603050405020304" pitchFamily="18" charset="-34"/>
              </a:rPr>
              <a:t>U</a:t>
            </a:r>
            <a:r>
              <a:rPr lang="en-US" sz="2400" b="0" i="0" dirty="0">
                <a:solidFill>
                  <a:srgbClr val="212121"/>
                </a:solidFill>
                <a:effectLst/>
                <a:latin typeface="Angsana New" panose="02020603050405020304" pitchFamily="18" charset="-34"/>
                <a:cs typeface="Angsana New" panose="02020603050405020304" pitchFamily="18" charset="-34"/>
              </a:rPr>
              <a:t>sing a standardize spatial unit makes the modeling process easier, but</a:t>
            </a:r>
            <a:r>
              <a:rPr lang="zh-CN" altLang="en-US" sz="2400" b="0" i="0" dirty="0">
                <a:solidFill>
                  <a:srgbClr val="212121"/>
                </a:solidFill>
                <a:effectLst/>
                <a:latin typeface="Angsana New" panose="02020603050405020304" pitchFamily="18" charset="-34"/>
                <a:cs typeface="Angsana New" panose="02020603050405020304" pitchFamily="18" charset="-34"/>
              </a:rPr>
              <a:t> </a:t>
            </a:r>
            <a:r>
              <a:rPr lang="en-US" sz="2400" b="0" i="0" dirty="0">
                <a:solidFill>
                  <a:srgbClr val="212121"/>
                </a:solidFill>
                <a:effectLst/>
                <a:latin typeface="Angsana New" panose="02020603050405020304" pitchFamily="18" charset="-34"/>
                <a:cs typeface="Angsana New" panose="02020603050405020304" pitchFamily="18" charset="-34"/>
              </a:rPr>
              <a:t>we have to do several rounds of area-weighted reaggregation to aggregate data at the county or measuring station influence area level into the fishnet. </a:t>
            </a:r>
            <a:endParaRPr lang="en-US" sz="2400" dirty="0">
              <a:latin typeface="Angsana New" panose="02020603050405020304" pitchFamily="18" charset="-34"/>
              <a:cs typeface="Angsana New" panose="02020603050405020304" pitchFamily="18" charset="-34"/>
            </a:endParaRPr>
          </a:p>
        </p:txBody>
      </p:sp>
      <p:sp>
        <p:nvSpPr>
          <p:cNvPr id="5" name="Rectangle 4">
            <a:extLst>
              <a:ext uri="{FF2B5EF4-FFF2-40B4-BE49-F238E27FC236}">
                <a16:creationId xmlns:a16="http://schemas.microsoft.com/office/drawing/2014/main" id="{89E43054-30AD-38ED-A255-BF79FF148C8C}"/>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358DD51-DBA1-7E49-0CD2-6112A0045D36}"/>
              </a:ext>
            </a:extLst>
          </p:cNvPr>
          <p:cNvSpPr txBox="1">
            <a:spLocks/>
          </p:cNvSpPr>
          <p:nvPr/>
        </p:nvSpPr>
        <p:spPr>
          <a:xfrm>
            <a:off x="7387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Limitations</a:t>
            </a:r>
            <a:r>
              <a:rPr lang="zh-CN" altLang="en-US" sz="3600" b="1" dirty="0">
                <a:latin typeface="Angsana New" panose="02020603050405020304" pitchFamily="18" charset="-34"/>
                <a:cs typeface="Angsana New" panose="02020603050405020304" pitchFamily="18" charset="-34"/>
              </a:rPr>
              <a:t> </a:t>
            </a:r>
            <a:r>
              <a:rPr lang="en-US" altLang="zh-CN" sz="3600" b="1" dirty="0">
                <a:latin typeface="Angsana New" panose="02020603050405020304" pitchFamily="18" charset="-34"/>
                <a:cs typeface="Angsana New" panose="02020603050405020304" pitchFamily="18" charset="-34"/>
              </a:rPr>
              <a:t>and Improvement</a:t>
            </a:r>
            <a:endParaRPr lang="en-US" sz="3600" b="1" dirty="0">
              <a:latin typeface="Angsana New" panose="02020603050405020304" pitchFamily="18" charset="-34"/>
              <a:cs typeface="Angsana New" panose="02020603050405020304" pitchFamily="18" charset="-34"/>
            </a:endParaRPr>
          </a:p>
        </p:txBody>
      </p:sp>
      <p:sp>
        <p:nvSpPr>
          <p:cNvPr id="7" name="TextBox 6">
            <a:extLst>
              <a:ext uri="{FF2B5EF4-FFF2-40B4-BE49-F238E27FC236}">
                <a16:creationId xmlns:a16="http://schemas.microsoft.com/office/drawing/2014/main" id="{585919B2-380B-16BD-B4C7-784C21F06593}"/>
              </a:ext>
            </a:extLst>
          </p:cNvPr>
          <p:cNvSpPr txBox="1"/>
          <p:nvPr/>
        </p:nvSpPr>
        <p:spPr>
          <a:xfrm>
            <a:off x="4457142" y="2211994"/>
            <a:ext cx="2989179" cy="2677656"/>
          </a:xfrm>
          <a:prstGeom prst="rect">
            <a:avLst/>
          </a:prstGeom>
          <a:noFill/>
        </p:spPr>
        <p:txBody>
          <a:bodyPr wrap="square">
            <a:spAutoFit/>
          </a:bodyPr>
          <a:lstStyle/>
          <a:p>
            <a:r>
              <a:rPr lang="en-US" sz="2400" b="0" i="0" dirty="0">
                <a:solidFill>
                  <a:srgbClr val="212121"/>
                </a:solidFill>
                <a:effectLst/>
                <a:latin typeface="Angsana New" panose="02020603050405020304" pitchFamily="18" charset="-34"/>
                <a:cs typeface="Angsana New" panose="02020603050405020304" pitchFamily="18" charset="-34"/>
              </a:rPr>
              <a:t>Voronoi polygons is good at making spatial interpolations such that each station will be associated with a polygon representing the area where it has the closet proximity, it does not take into account local geographies</a:t>
            </a:r>
            <a:endParaRPr lang="en-US" sz="2400" dirty="0">
              <a:latin typeface="Angsana New" panose="02020603050405020304" pitchFamily="18" charset="-34"/>
              <a:cs typeface="Angsana New" panose="02020603050405020304" pitchFamily="18" charset="-34"/>
            </a:endParaRPr>
          </a:p>
        </p:txBody>
      </p:sp>
      <p:sp>
        <p:nvSpPr>
          <p:cNvPr id="8" name="TextBox 7">
            <a:extLst>
              <a:ext uri="{FF2B5EF4-FFF2-40B4-BE49-F238E27FC236}">
                <a16:creationId xmlns:a16="http://schemas.microsoft.com/office/drawing/2014/main" id="{65D0E43A-93F5-9955-B973-83CCF41326E6}"/>
              </a:ext>
            </a:extLst>
          </p:cNvPr>
          <p:cNvSpPr txBox="1"/>
          <p:nvPr/>
        </p:nvSpPr>
        <p:spPr>
          <a:xfrm>
            <a:off x="8110847" y="2211994"/>
            <a:ext cx="3058755" cy="2677656"/>
          </a:xfrm>
          <a:prstGeom prst="rect">
            <a:avLst/>
          </a:prstGeom>
          <a:noFill/>
        </p:spPr>
        <p:txBody>
          <a:bodyPr wrap="square">
            <a:spAutoFit/>
          </a:bodyPr>
          <a:lstStyle/>
          <a:p>
            <a:r>
              <a:rPr lang="en-US" sz="2400" dirty="0">
                <a:solidFill>
                  <a:srgbClr val="212121"/>
                </a:solidFill>
                <a:latin typeface="Angsana New" panose="02020603050405020304" pitchFamily="18" charset="-34"/>
                <a:cs typeface="Angsana New" panose="02020603050405020304" pitchFamily="18" charset="-34"/>
              </a:rPr>
              <a:t>I</a:t>
            </a:r>
            <a:r>
              <a:rPr lang="en-US" sz="2400" b="0" i="0" dirty="0">
                <a:solidFill>
                  <a:srgbClr val="212121"/>
                </a:solidFill>
                <a:effectLst/>
                <a:latin typeface="Angsana New" panose="02020603050405020304" pitchFamily="18" charset="-34"/>
                <a:cs typeface="Angsana New" panose="02020603050405020304" pitchFamily="18" charset="-34"/>
              </a:rPr>
              <a:t>mprove upon the original paper by extending the temporal scale of analysis to include multiple years of data, rather than merely accounting for seasonal variations (especially if the hospital data are not at seasonal level).</a:t>
            </a:r>
          </a:p>
        </p:txBody>
      </p:sp>
    </p:spTree>
    <p:extLst>
      <p:ext uri="{BB962C8B-B14F-4D97-AF65-F5344CB8AC3E}">
        <p14:creationId xmlns:p14="http://schemas.microsoft.com/office/powerpoint/2010/main" val="391013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DFAC6F-9ED7-6024-430F-FCBFC864FD82}"/>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7E9AD06-C22A-6CA3-C4D8-18175D492467}"/>
              </a:ext>
            </a:extLst>
          </p:cNvPr>
          <p:cNvSpPr txBox="1">
            <a:spLocks/>
          </p:cNvSpPr>
          <p:nvPr/>
        </p:nvSpPr>
        <p:spPr>
          <a:xfrm>
            <a:off x="838200"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2">
                    <a:lumMod val="25000"/>
                  </a:schemeClr>
                </a:solidFill>
                <a:latin typeface="Angsana New" panose="02020603050405020304" pitchFamily="18" charset="-34"/>
                <a:cs typeface="Angsana New" panose="02020603050405020304" pitchFamily="18" charset="-34"/>
              </a:rPr>
              <a:t>Our Study</a:t>
            </a:r>
            <a:endParaRPr lang="en-US" sz="3600" b="1" dirty="0">
              <a:latin typeface="Angsana New" panose="02020603050405020304" pitchFamily="18" charset="-34"/>
              <a:cs typeface="Angsana New" panose="02020603050405020304" pitchFamily="18" charset="-34"/>
            </a:endParaRPr>
          </a:p>
        </p:txBody>
      </p:sp>
      <p:sp>
        <p:nvSpPr>
          <p:cNvPr id="6" name="Content Placeholder 2">
            <a:extLst>
              <a:ext uri="{FF2B5EF4-FFF2-40B4-BE49-F238E27FC236}">
                <a16:creationId xmlns:a16="http://schemas.microsoft.com/office/drawing/2014/main" id="{6DF11D81-4580-E390-F31C-67DAB05FB82E}"/>
              </a:ext>
            </a:extLst>
          </p:cNvPr>
          <p:cNvSpPr txBox="1">
            <a:spLocks/>
          </p:cNvSpPr>
          <p:nvPr/>
        </p:nvSpPr>
        <p:spPr>
          <a:xfrm>
            <a:off x="838201" y="1459422"/>
            <a:ext cx="5354408" cy="5028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Angsana New" panose="02020603050405020304" pitchFamily="18" charset="-34"/>
                <a:ea typeface="DengXian" panose="02010600030101010101" pitchFamily="2" charset="-122"/>
                <a:cs typeface="Angsana New" panose="02020603050405020304" pitchFamily="18" charset="-34"/>
              </a:rPr>
              <a:t>Topic: </a:t>
            </a:r>
            <a:r>
              <a:rPr lang="en-US" dirty="0">
                <a:latin typeface="Angsana New" panose="02020603050405020304" pitchFamily="18" charset="-34"/>
                <a:ea typeface="DengXian" panose="02010600030101010101" pitchFamily="2" charset="-122"/>
                <a:cs typeface="Angsana New" panose="02020603050405020304" pitchFamily="18" charset="-34"/>
              </a:rPr>
              <a:t>replicate and improve upon Alvarez-Mendoza et al.’s method to investigate the effectiveness of several machine learning models in predicting the number of hospital discharge patients with CRD in the state of Pennsylvania by different seasons. </a:t>
            </a:r>
          </a:p>
          <a:p>
            <a:pPr marL="0" indent="0">
              <a:buNone/>
            </a:pPr>
            <a:endParaRPr lang="en-US" dirty="0">
              <a:latin typeface="Angsana New" panose="02020603050405020304" pitchFamily="18" charset="-34"/>
              <a:ea typeface="DengXian" panose="02010600030101010101" pitchFamily="2" charset="-122"/>
              <a:cs typeface="Angsana New" panose="02020603050405020304" pitchFamily="18" charset="-34"/>
            </a:endParaRPr>
          </a:p>
          <a:p>
            <a:pPr marL="0" indent="0">
              <a:buNone/>
            </a:pPr>
            <a:r>
              <a:rPr lang="en-US" b="1" dirty="0">
                <a:effectLst/>
                <a:latin typeface="Angsana New" panose="02020603050405020304" pitchFamily="18" charset="-34"/>
                <a:ea typeface="DengXian" panose="02010600030101010101" pitchFamily="2" charset="-122"/>
                <a:cs typeface="Angsana New" panose="02020603050405020304" pitchFamily="18" charset="-34"/>
              </a:rPr>
              <a:t>Goal: </a:t>
            </a:r>
            <a:r>
              <a:rPr lang="en-US" dirty="0">
                <a:effectLst/>
                <a:latin typeface="Angsana New" panose="02020603050405020304" pitchFamily="18" charset="-34"/>
                <a:ea typeface="DengXian" panose="02010600030101010101" pitchFamily="2" charset="-122"/>
                <a:cs typeface="Angsana New" panose="02020603050405020304" pitchFamily="18" charset="-34"/>
              </a:rPr>
              <a:t>understand the most significant environmental and atmospheric factors leading to higher CRD risk in Pennsylvania, compare the performance of different machine learning models, compare the influence of seasonality on CRD discharge rate. </a:t>
            </a:r>
            <a:endParaRPr lang="en-US" sz="2800" dirty="0">
              <a:solidFill>
                <a:schemeClr val="bg2">
                  <a:lumMod val="25000"/>
                </a:schemeClr>
              </a:solidFill>
              <a:latin typeface="Angsana New" panose="02020603050405020304" pitchFamily="18" charset="-34"/>
              <a:cs typeface="Angsana New" panose="02020603050405020304" pitchFamily="18" charset="-34"/>
            </a:endParaRPr>
          </a:p>
          <a:p>
            <a:pPr marL="0" indent="0">
              <a:buFont typeface="Arial" panose="020B0604020202020204" pitchFamily="34" charset="0"/>
              <a:buNone/>
            </a:pPr>
            <a:endParaRPr lang="en-US" b="1" dirty="0">
              <a:effectLst/>
              <a:latin typeface="Angsana New" panose="02020603050405020304" pitchFamily="18" charset="-34"/>
              <a:ea typeface="DengXian" panose="02010600030101010101" pitchFamily="2" charset="-122"/>
              <a:cs typeface="Angsana New" panose="02020603050405020304" pitchFamily="18" charset="-34"/>
            </a:endParaRPr>
          </a:p>
          <a:p>
            <a:pPr marL="0" indent="0">
              <a:buFont typeface="Arial" panose="020B0604020202020204" pitchFamily="34" charset="0"/>
              <a:buNone/>
            </a:pPr>
            <a:endParaRPr lang="en-US" dirty="0">
              <a:latin typeface="Angsana New" panose="02020603050405020304" pitchFamily="18" charset="-34"/>
              <a:ea typeface="DengXian" panose="02010600030101010101" pitchFamily="2" charset="-122"/>
              <a:cs typeface="Angsana New" panose="02020603050405020304" pitchFamily="18" charset="-34"/>
            </a:endParaRPr>
          </a:p>
          <a:p>
            <a:pPr marL="0" indent="0">
              <a:buFont typeface="Arial" panose="020B0604020202020204" pitchFamily="34" charset="0"/>
              <a:buNone/>
            </a:pPr>
            <a:endParaRPr lang="en-US" dirty="0">
              <a:latin typeface="Angsana New" panose="02020603050405020304" pitchFamily="18" charset="-34"/>
              <a:cs typeface="Angsana New" panose="02020603050405020304" pitchFamily="18" charset="-34"/>
            </a:endParaRPr>
          </a:p>
        </p:txBody>
      </p:sp>
      <p:pic>
        <p:nvPicPr>
          <p:cNvPr id="8" name="Picture 7" descr="A graph of different colored lines&#10;&#10;Description automatically generated">
            <a:extLst>
              <a:ext uri="{FF2B5EF4-FFF2-40B4-BE49-F238E27FC236}">
                <a16:creationId xmlns:a16="http://schemas.microsoft.com/office/drawing/2014/main" id="{3514299B-937F-1860-3517-4A759C957E64}"/>
              </a:ext>
            </a:extLst>
          </p:cNvPr>
          <p:cNvPicPr>
            <a:picLocks noChangeAspect="1"/>
          </p:cNvPicPr>
          <p:nvPr/>
        </p:nvPicPr>
        <p:blipFill>
          <a:blip r:embed="rId2"/>
          <a:stretch>
            <a:fillRect/>
          </a:stretch>
        </p:blipFill>
        <p:spPr>
          <a:xfrm>
            <a:off x="6192609" y="708308"/>
            <a:ext cx="5814336" cy="5702356"/>
          </a:xfrm>
          <a:prstGeom prst="rect">
            <a:avLst/>
          </a:prstGeom>
        </p:spPr>
      </p:pic>
    </p:spTree>
    <p:extLst>
      <p:ext uri="{BB962C8B-B14F-4D97-AF65-F5344CB8AC3E}">
        <p14:creationId xmlns:p14="http://schemas.microsoft.com/office/powerpoint/2010/main" val="1155715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work flow&#10;&#10;Description automatically generated">
            <a:extLst>
              <a:ext uri="{FF2B5EF4-FFF2-40B4-BE49-F238E27FC236}">
                <a16:creationId xmlns:a16="http://schemas.microsoft.com/office/drawing/2014/main" id="{DC1E5CF8-547F-3F3E-F1A3-8106087F9DF2}"/>
              </a:ext>
            </a:extLst>
          </p:cNvPr>
          <p:cNvPicPr>
            <a:picLocks noChangeAspect="1"/>
          </p:cNvPicPr>
          <p:nvPr/>
        </p:nvPicPr>
        <p:blipFill>
          <a:blip r:embed="rId2"/>
          <a:stretch>
            <a:fillRect/>
          </a:stretch>
        </p:blipFill>
        <p:spPr>
          <a:xfrm>
            <a:off x="393540" y="893045"/>
            <a:ext cx="11563108" cy="5964956"/>
          </a:xfrm>
          <a:prstGeom prst="rect">
            <a:avLst/>
          </a:prstGeom>
        </p:spPr>
      </p:pic>
      <p:sp>
        <p:nvSpPr>
          <p:cNvPr id="2" name="Title 1">
            <a:extLst>
              <a:ext uri="{FF2B5EF4-FFF2-40B4-BE49-F238E27FC236}">
                <a16:creationId xmlns:a16="http://schemas.microsoft.com/office/drawing/2014/main" id="{8E161455-0A16-9626-36E2-10937E38C804}"/>
              </a:ext>
            </a:extLst>
          </p:cNvPr>
          <p:cNvSpPr>
            <a:spLocks noGrp="1"/>
          </p:cNvSpPr>
          <p:nvPr>
            <p:ph type="title"/>
          </p:nvPr>
        </p:nvSpPr>
        <p:spPr>
          <a:xfrm>
            <a:off x="713610" y="670915"/>
            <a:ext cx="5214257" cy="339142"/>
          </a:xfrm>
        </p:spPr>
        <p:txBody>
          <a:bodyPr>
            <a:noAutofit/>
          </a:bodyPr>
          <a:lstStyle/>
          <a:p>
            <a:br>
              <a:rPr lang="en-US" sz="3200" b="1" dirty="0">
                <a:latin typeface="Angsana New" panose="02020603050405020304" pitchFamily="18" charset="-34"/>
                <a:cs typeface="Angsana New" panose="02020603050405020304" pitchFamily="18" charset="-34"/>
              </a:rPr>
            </a:br>
            <a:r>
              <a:rPr lang="en-US" sz="3200" b="1" dirty="0">
                <a:latin typeface="Angsana New" panose="02020603050405020304" pitchFamily="18" charset="-34"/>
                <a:cs typeface="Angsana New" panose="02020603050405020304" pitchFamily="18" charset="-34"/>
              </a:rPr>
              <a:t>Our Workflow</a:t>
            </a:r>
            <a:br>
              <a:rPr lang="en-US" sz="3200" b="1" dirty="0">
                <a:latin typeface="Angsana New" panose="02020603050405020304" pitchFamily="18" charset="-34"/>
                <a:cs typeface="Angsana New" panose="02020603050405020304" pitchFamily="18" charset="-34"/>
              </a:rPr>
            </a:br>
            <a:endParaRPr lang="en-US" sz="3200" dirty="0"/>
          </a:p>
        </p:txBody>
      </p:sp>
      <p:sp>
        <p:nvSpPr>
          <p:cNvPr id="3" name="Rectangle 2">
            <a:extLst>
              <a:ext uri="{FF2B5EF4-FFF2-40B4-BE49-F238E27FC236}">
                <a16:creationId xmlns:a16="http://schemas.microsoft.com/office/drawing/2014/main" id="{9559ADF2-A0C7-C398-5CE3-F8137876FE90}"/>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137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0950F65F-9199-6662-9496-FEA0261B6DB8}"/>
              </a:ext>
            </a:extLst>
          </p:cNvPr>
          <p:cNvPicPr>
            <a:picLocks noChangeAspect="1"/>
          </p:cNvPicPr>
          <p:nvPr/>
        </p:nvPicPr>
        <p:blipFill>
          <a:blip r:embed="rId2"/>
          <a:stretch>
            <a:fillRect/>
          </a:stretch>
        </p:blipFill>
        <p:spPr>
          <a:xfrm>
            <a:off x="630974" y="508352"/>
            <a:ext cx="11189319" cy="6349648"/>
          </a:xfrm>
          <a:prstGeom prst="rect">
            <a:avLst/>
          </a:prstGeom>
        </p:spPr>
      </p:pic>
      <p:sp>
        <p:nvSpPr>
          <p:cNvPr id="2" name="Title 1">
            <a:extLst>
              <a:ext uri="{FF2B5EF4-FFF2-40B4-BE49-F238E27FC236}">
                <a16:creationId xmlns:a16="http://schemas.microsoft.com/office/drawing/2014/main" id="{8E161455-0A16-9626-36E2-10937E38C804}"/>
              </a:ext>
            </a:extLst>
          </p:cNvPr>
          <p:cNvSpPr>
            <a:spLocks noGrp="1"/>
          </p:cNvSpPr>
          <p:nvPr>
            <p:ph type="title"/>
          </p:nvPr>
        </p:nvSpPr>
        <p:spPr>
          <a:xfrm>
            <a:off x="4647270" y="6282422"/>
            <a:ext cx="6913756" cy="339142"/>
          </a:xfrm>
        </p:spPr>
        <p:txBody>
          <a:bodyPr>
            <a:noAutofit/>
          </a:bodyPr>
          <a:lstStyle/>
          <a:p>
            <a:pPr algn="r"/>
            <a:br>
              <a:rPr lang="en-US" sz="3200" b="1" dirty="0">
                <a:solidFill>
                  <a:schemeClr val="bg2">
                    <a:lumMod val="50000"/>
                  </a:schemeClr>
                </a:solidFill>
                <a:latin typeface="Angsana New" panose="02020603050405020304" pitchFamily="18" charset="-34"/>
                <a:cs typeface="Angsana New" panose="02020603050405020304" pitchFamily="18" charset="-34"/>
              </a:rPr>
            </a:br>
            <a:r>
              <a:rPr lang="en-US" sz="3200" b="1" dirty="0">
                <a:solidFill>
                  <a:schemeClr val="bg2">
                    <a:lumMod val="50000"/>
                  </a:schemeClr>
                </a:solidFill>
                <a:latin typeface="Angsana New" panose="02020603050405020304" pitchFamily="18" charset="-34"/>
                <a:cs typeface="Angsana New" panose="02020603050405020304" pitchFamily="18" charset="-34"/>
              </a:rPr>
              <a:t>Workflow of Alvarez-Mendoza, </a:t>
            </a:r>
            <a:r>
              <a:rPr lang="en-US" sz="3200" b="1" dirty="0" err="1">
                <a:solidFill>
                  <a:schemeClr val="bg2">
                    <a:lumMod val="50000"/>
                  </a:schemeClr>
                </a:solidFill>
                <a:latin typeface="Angsana New" panose="02020603050405020304" pitchFamily="18" charset="-34"/>
                <a:cs typeface="Angsana New" panose="02020603050405020304" pitchFamily="18" charset="-34"/>
              </a:rPr>
              <a:t>et.al</a:t>
            </a:r>
            <a:r>
              <a:rPr lang="en-US" sz="3200" b="1" dirty="0">
                <a:solidFill>
                  <a:schemeClr val="bg2">
                    <a:lumMod val="50000"/>
                  </a:schemeClr>
                </a:solidFill>
                <a:latin typeface="Angsana New" panose="02020603050405020304" pitchFamily="18" charset="-34"/>
                <a:cs typeface="Angsana New" panose="02020603050405020304" pitchFamily="18" charset="-34"/>
              </a:rPr>
              <a:t> (2020)</a:t>
            </a:r>
            <a:br>
              <a:rPr lang="en-US" sz="3200" b="1" dirty="0">
                <a:solidFill>
                  <a:schemeClr val="bg2">
                    <a:lumMod val="50000"/>
                  </a:schemeClr>
                </a:solidFill>
                <a:latin typeface="Angsana New" panose="02020603050405020304" pitchFamily="18" charset="-34"/>
                <a:cs typeface="Angsana New" panose="02020603050405020304" pitchFamily="18" charset="-34"/>
              </a:rPr>
            </a:br>
            <a:endParaRPr lang="en-US" sz="3200" dirty="0">
              <a:solidFill>
                <a:schemeClr val="bg2">
                  <a:lumMod val="50000"/>
                </a:schemeClr>
              </a:solidFill>
            </a:endParaRPr>
          </a:p>
        </p:txBody>
      </p:sp>
      <p:sp>
        <p:nvSpPr>
          <p:cNvPr id="6" name="Rectangle 5">
            <a:extLst>
              <a:ext uri="{FF2B5EF4-FFF2-40B4-BE49-F238E27FC236}">
                <a16:creationId xmlns:a16="http://schemas.microsoft.com/office/drawing/2014/main" id="{E83A53CC-AE63-1596-A683-6A064C18C61F}"/>
              </a:ext>
            </a:extLst>
          </p:cNvPr>
          <p:cNvSpPr/>
          <p:nvPr/>
        </p:nvSpPr>
        <p:spPr>
          <a:xfrm rot="5400000">
            <a:off x="11661270" y="6120890"/>
            <a:ext cx="511333" cy="624467"/>
          </a:xfrm>
          <a:prstGeom prst="rect">
            <a:avLst/>
          </a:prstGeom>
          <a:solidFill>
            <a:srgbClr val="FFDD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08DEE8-F84E-6197-2646-1A7D243E1E8F}"/>
              </a:ext>
            </a:extLst>
          </p:cNvPr>
          <p:cNvSpPr/>
          <p:nvPr/>
        </p:nvSpPr>
        <p:spPr>
          <a:xfrm>
            <a:off x="4545280" y="590882"/>
            <a:ext cx="4877499" cy="658055"/>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88CE5FC-5CD5-E1EC-8B79-F5460F6E0EE0}"/>
              </a:ext>
            </a:extLst>
          </p:cNvPr>
          <p:cNvSpPr>
            <a:spLocks noGrp="1"/>
          </p:cNvSpPr>
          <p:nvPr>
            <p:ph idx="1"/>
          </p:nvPr>
        </p:nvSpPr>
        <p:spPr>
          <a:xfrm>
            <a:off x="5768660" y="249848"/>
            <a:ext cx="2765504" cy="355218"/>
          </a:xfrm>
        </p:spPr>
        <p:txBody>
          <a:bodyPr>
            <a:normAutofit fontScale="92500" lnSpcReduction="20000"/>
          </a:bodyPr>
          <a:lstStyle/>
          <a:p>
            <a:pPr marL="0" indent="0" algn="ctr">
              <a:buNone/>
            </a:pPr>
            <a:r>
              <a:rPr lang="en-US" sz="2400" b="1" dirty="0">
                <a:solidFill>
                  <a:srgbClr val="C00000"/>
                </a:solidFill>
                <a:latin typeface="Angsana New" panose="02020603050405020304" pitchFamily="18" charset="-34"/>
                <a:cs typeface="Angsana New" panose="02020603050405020304" pitchFamily="18" charset="-34"/>
              </a:rPr>
              <a:t>1. Geographic Transformation</a:t>
            </a:r>
          </a:p>
        </p:txBody>
      </p:sp>
    </p:spTree>
    <p:extLst>
      <p:ext uri="{BB962C8B-B14F-4D97-AF65-F5344CB8AC3E}">
        <p14:creationId xmlns:p14="http://schemas.microsoft.com/office/powerpoint/2010/main" val="2034676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9B3B03-2642-3EA7-930B-0E079A6EC3C0}"/>
              </a:ext>
            </a:extLst>
          </p:cNvPr>
          <p:cNvSpPr txBox="1">
            <a:spLocks/>
          </p:cNvSpPr>
          <p:nvPr/>
        </p:nvSpPr>
        <p:spPr>
          <a:xfrm>
            <a:off x="624468" y="584820"/>
            <a:ext cx="10515600" cy="5902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Angsana New" panose="02020603050405020304" pitchFamily="18" charset="-34"/>
                <a:cs typeface="Angsana New" panose="02020603050405020304" pitchFamily="18" charset="-34"/>
              </a:rPr>
              <a:t>Geographic Transformations</a:t>
            </a:r>
          </a:p>
        </p:txBody>
      </p:sp>
      <p:sp>
        <p:nvSpPr>
          <p:cNvPr id="10" name="Content Placeholder 2">
            <a:extLst>
              <a:ext uri="{FF2B5EF4-FFF2-40B4-BE49-F238E27FC236}">
                <a16:creationId xmlns:a16="http://schemas.microsoft.com/office/drawing/2014/main" id="{DCF6762D-654F-844F-9C2C-E65D581B2D4B}"/>
              </a:ext>
            </a:extLst>
          </p:cNvPr>
          <p:cNvSpPr txBox="1">
            <a:spLocks/>
          </p:cNvSpPr>
          <p:nvPr/>
        </p:nvSpPr>
        <p:spPr>
          <a:xfrm>
            <a:off x="863007" y="3142048"/>
            <a:ext cx="4295402" cy="2966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dirty="0">
                <a:effectLst/>
                <a:latin typeface="Angsana New" panose="02020603050405020304" pitchFamily="18" charset="-34"/>
                <a:cs typeface="Angsana New" panose="02020603050405020304" pitchFamily="18" charset="-34"/>
              </a:rPr>
              <a:t>Using a nested loop, iterates over the X and Y coordinates within the bounds of PA boundary. Within each iteration, creates a square polygon geometry representing a 5000 * 5000 grid cell. </a:t>
            </a:r>
          </a:p>
          <a:p>
            <a:pPr marL="0" indent="0">
              <a:buNone/>
            </a:pPr>
            <a:r>
              <a:rPr lang="en-US" sz="2400" kern="100" dirty="0">
                <a:latin typeface="Angsana New" panose="02020603050405020304" pitchFamily="18" charset="-34"/>
                <a:ea typeface="DengXian" panose="02010600030101010101" pitchFamily="2" charset="-122"/>
                <a:cs typeface="Angsana New" panose="02020603050405020304" pitchFamily="18" charset="-34"/>
              </a:rPr>
              <a:t>Clip fishnet grids to the extent of study area.</a:t>
            </a:r>
          </a:p>
          <a:p>
            <a:pPr marL="0" indent="0">
              <a:buFont typeface="Arial" panose="020B0604020202020204" pitchFamily="34" charset="0"/>
              <a:buNone/>
            </a:pPr>
            <a:r>
              <a:rPr lang="en-US" sz="2400" kern="100" dirty="0">
                <a:latin typeface="Angsana New" panose="02020603050405020304" pitchFamily="18" charset="-34"/>
                <a:ea typeface="DengXian" panose="02010600030101010101" pitchFamily="2" charset="-122"/>
                <a:cs typeface="Angsana New" panose="02020603050405020304" pitchFamily="18" charset="-34"/>
              </a:rPr>
              <a:t>In total, there are 8379 grids. </a:t>
            </a:r>
            <a:endParaRPr lang="en-US" kern="100" dirty="0">
              <a:latin typeface="Angsana New" panose="02020603050405020304" pitchFamily="18" charset="-34"/>
              <a:ea typeface="DengXian" panose="02010600030101010101" pitchFamily="2" charset="-122"/>
              <a:cs typeface="Angsana New" panose="02020603050405020304" pitchFamily="18" charset="-34"/>
            </a:endParaRPr>
          </a:p>
        </p:txBody>
      </p:sp>
      <p:sp>
        <p:nvSpPr>
          <p:cNvPr id="2" name="Rectangle 1">
            <a:extLst>
              <a:ext uri="{FF2B5EF4-FFF2-40B4-BE49-F238E27FC236}">
                <a16:creationId xmlns:a16="http://schemas.microsoft.com/office/drawing/2014/main" id="{1BEA12FD-3D03-AD10-0CE1-C112214B21F4}"/>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yellow rectangle with black text&#10;&#10;Description automatically generated">
            <a:extLst>
              <a:ext uri="{FF2B5EF4-FFF2-40B4-BE49-F238E27FC236}">
                <a16:creationId xmlns:a16="http://schemas.microsoft.com/office/drawing/2014/main" id="{9E667E52-C694-AEF7-1433-59BABF5DB74B}"/>
              </a:ext>
            </a:extLst>
          </p:cNvPr>
          <p:cNvPicPr>
            <a:picLocks noChangeAspect="1"/>
          </p:cNvPicPr>
          <p:nvPr/>
        </p:nvPicPr>
        <p:blipFill>
          <a:blip r:embed="rId2"/>
          <a:stretch>
            <a:fillRect/>
          </a:stretch>
        </p:blipFill>
        <p:spPr>
          <a:xfrm>
            <a:off x="863007" y="1307384"/>
            <a:ext cx="8001994" cy="1266849"/>
          </a:xfrm>
          <a:prstGeom prst="rect">
            <a:avLst/>
          </a:prstGeom>
        </p:spPr>
      </p:pic>
      <p:pic>
        <p:nvPicPr>
          <p:cNvPr id="11" name="Picture 10" descr="A map of pennsylvania with numbers&#10;&#10;Description automatically generated">
            <a:extLst>
              <a:ext uri="{FF2B5EF4-FFF2-40B4-BE49-F238E27FC236}">
                <a16:creationId xmlns:a16="http://schemas.microsoft.com/office/drawing/2014/main" id="{5F439037-267B-119E-F3D4-3343C485EEF6}"/>
              </a:ext>
            </a:extLst>
          </p:cNvPr>
          <p:cNvPicPr>
            <a:picLocks noChangeAspect="1"/>
          </p:cNvPicPr>
          <p:nvPr/>
        </p:nvPicPr>
        <p:blipFill>
          <a:blip r:embed="rId3"/>
          <a:stretch>
            <a:fillRect/>
          </a:stretch>
        </p:blipFill>
        <p:spPr>
          <a:xfrm>
            <a:off x="5361313" y="2872940"/>
            <a:ext cx="6021659" cy="3663466"/>
          </a:xfrm>
          <a:prstGeom prst="rect">
            <a:avLst/>
          </a:prstGeom>
        </p:spPr>
      </p:pic>
    </p:spTree>
    <p:extLst>
      <p:ext uri="{BB962C8B-B14F-4D97-AF65-F5344CB8AC3E}">
        <p14:creationId xmlns:p14="http://schemas.microsoft.com/office/powerpoint/2010/main" val="1562142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FF5ED7-BEE4-0A12-7EC4-11142D6A9B80}"/>
              </a:ext>
            </a:extLst>
          </p:cNvPr>
          <p:cNvSpPr>
            <a:spLocks noGrp="1"/>
          </p:cNvSpPr>
          <p:nvPr>
            <p:ph idx="1"/>
          </p:nvPr>
        </p:nvSpPr>
        <p:spPr/>
        <p:txBody>
          <a:bodyPr/>
          <a:lstStyle/>
          <a:p>
            <a:endParaRPr lang="en-US"/>
          </a:p>
        </p:txBody>
      </p:sp>
      <p:pic>
        <p:nvPicPr>
          <p:cNvPr id="4" name="Picture 3" descr="A diagram of a work flow&#10;&#10;Description automatically generated">
            <a:extLst>
              <a:ext uri="{FF2B5EF4-FFF2-40B4-BE49-F238E27FC236}">
                <a16:creationId xmlns:a16="http://schemas.microsoft.com/office/drawing/2014/main" id="{65B336E6-A709-23D0-8F72-728E4EE06BF6}"/>
              </a:ext>
            </a:extLst>
          </p:cNvPr>
          <p:cNvPicPr>
            <a:picLocks noChangeAspect="1"/>
          </p:cNvPicPr>
          <p:nvPr/>
        </p:nvPicPr>
        <p:blipFill>
          <a:blip r:embed="rId2"/>
          <a:stretch>
            <a:fillRect/>
          </a:stretch>
        </p:blipFill>
        <p:spPr>
          <a:xfrm>
            <a:off x="393540" y="893045"/>
            <a:ext cx="11563108" cy="5964956"/>
          </a:xfrm>
          <a:prstGeom prst="rect">
            <a:avLst/>
          </a:prstGeom>
        </p:spPr>
      </p:pic>
      <p:sp>
        <p:nvSpPr>
          <p:cNvPr id="5" name="Rectangle 4">
            <a:extLst>
              <a:ext uri="{FF2B5EF4-FFF2-40B4-BE49-F238E27FC236}">
                <a16:creationId xmlns:a16="http://schemas.microsoft.com/office/drawing/2014/main" id="{B62DFB4E-38EB-E33C-D4BB-01D1F192799D}"/>
              </a:ext>
            </a:extLst>
          </p:cNvPr>
          <p:cNvSpPr/>
          <p:nvPr/>
        </p:nvSpPr>
        <p:spPr>
          <a:xfrm>
            <a:off x="393540" y="1381539"/>
            <a:ext cx="1054724" cy="5257165"/>
          </a:xfrm>
          <a:prstGeom prst="rect">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06E18DA3-F6BA-1E4F-8C2D-CB06251A19CB}"/>
              </a:ext>
            </a:extLst>
          </p:cNvPr>
          <p:cNvSpPr txBox="1">
            <a:spLocks/>
          </p:cNvSpPr>
          <p:nvPr/>
        </p:nvSpPr>
        <p:spPr>
          <a:xfrm>
            <a:off x="204954" y="966978"/>
            <a:ext cx="1412017" cy="3552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rgbClr val="C00000"/>
                </a:solidFill>
                <a:latin typeface="Angsana New" panose="02020603050405020304" pitchFamily="18" charset="-34"/>
                <a:cs typeface="Angsana New" panose="02020603050405020304" pitchFamily="18" charset="-34"/>
              </a:rPr>
              <a:t>2. Dataset</a:t>
            </a:r>
          </a:p>
        </p:txBody>
      </p:sp>
    </p:spTree>
    <p:extLst>
      <p:ext uri="{BB962C8B-B14F-4D97-AF65-F5344CB8AC3E}">
        <p14:creationId xmlns:p14="http://schemas.microsoft.com/office/powerpoint/2010/main" val="1656888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2FEF9BD-EDEA-C829-2365-DD2B35B2877C}"/>
              </a:ext>
            </a:extLst>
          </p:cNvPr>
          <p:cNvSpPr txBox="1">
            <a:spLocks/>
          </p:cNvSpPr>
          <p:nvPr/>
        </p:nvSpPr>
        <p:spPr>
          <a:xfrm>
            <a:off x="2683726" y="1648038"/>
            <a:ext cx="9013903" cy="8797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effectLst/>
                <a:latin typeface="Angsana New" panose="02020603050405020304" pitchFamily="18" charset="-34"/>
                <a:ea typeface="DengXian" panose="02010600030101010101" pitchFamily="2" charset="-122"/>
                <a:cs typeface="Angsana New" panose="02020603050405020304" pitchFamily="18" charset="-34"/>
              </a:rPr>
              <a:t>Field Data from Pennsylvania Department of Air Quality </a:t>
            </a:r>
            <a:r>
              <a:rPr lang="en-US" sz="2400" dirty="0">
                <a:latin typeface="Angsana New" panose="02020603050405020304" pitchFamily="18" charset="-34"/>
                <a:ea typeface="DengXian" panose="02010600030101010101" pitchFamily="2" charset="-122"/>
                <a:cs typeface="Angsana New" panose="02020603050405020304" pitchFamily="18" charset="-34"/>
              </a:rPr>
              <a:t>M</a:t>
            </a:r>
            <a:r>
              <a:rPr lang="en-US" sz="2400" dirty="0">
                <a:effectLst/>
                <a:latin typeface="Angsana New" panose="02020603050405020304" pitchFamily="18" charset="-34"/>
                <a:ea typeface="DengXian" panose="02010600030101010101" pitchFamily="2" charset="-122"/>
                <a:cs typeface="Angsana New" panose="02020603050405020304" pitchFamily="18" charset="-34"/>
              </a:rPr>
              <a:t>onitoring </a:t>
            </a:r>
            <a:r>
              <a:rPr lang="en-US" sz="2400" dirty="0">
                <a:latin typeface="Angsana New" panose="02020603050405020304" pitchFamily="18" charset="-34"/>
                <a:ea typeface="DengXian" panose="02010600030101010101" pitchFamily="2" charset="-122"/>
                <a:cs typeface="Angsana New" panose="02020603050405020304" pitchFamily="18" charset="-34"/>
              </a:rPr>
              <a:t>N</a:t>
            </a:r>
            <a:r>
              <a:rPr lang="en-US" sz="2400" dirty="0">
                <a:effectLst/>
                <a:latin typeface="Angsana New" panose="02020603050405020304" pitchFamily="18" charset="-34"/>
                <a:ea typeface="DengXian" panose="02010600030101010101" pitchFamily="2" charset="-122"/>
                <a:cs typeface="Angsana New" panose="02020603050405020304" pitchFamily="18" charset="-34"/>
              </a:rPr>
              <a:t>etwork (AQMN)</a:t>
            </a:r>
            <a:r>
              <a:rPr lang="en-US" sz="2400" dirty="0">
                <a:latin typeface="Angsana New" panose="02020603050405020304" pitchFamily="18" charset="-34"/>
                <a:ea typeface="DengXian" panose="02010600030101010101" pitchFamily="2" charset="-122"/>
                <a:cs typeface="Angsana New" panose="02020603050405020304" pitchFamily="18" charset="-34"/>
              </a:rPr>
              <a:t> that </a:t>
            </a:r>
            <a:r>
              <a:rPr lang="en-US" sz="2400" dirty="0">
                <a:effectLst/>
                <a:latin typeface="Angsana New" panose="02020603050405020304" pitchFamily="18" charset="-34"/>
                <a:ea typeface="DengXian" panose="02010600030101010101" pitchFamily="2" charset="-122"/>
                <a:cs typeface="Angsana New" panose="02020603050405020304" pitchFamily="18" charset="-34"/>
              </a:rPr>
              <a:t>provides hourly field measurements of air pollutants and meteorological variables. </a:t>
            </a:r>
            <a:endParaRPr lang="en-US" b="1" dirty="0">
              <a:latin typeface="Angsana New" panose="02020603050405020304" pitchFamily="18" charset="-34"/>
              <a:cs typeface="Angsana New" panose="02020603050405020304" pitchFamily="18" charset="-34"/>
            </a:endParaRPr>
          </a:p>
        </p:txBody>
      </p:sp>
      <p:sp>
        <p:nvSpPr>
          <p:cNvPr id="11" name="Title 1">
            <a:extLst>
              <a:ext uri="{FF2B5EF4-FFF2-40B4-BE49-F238E27FC236}">
                <a16:creationId xmlns:a16="http://schemas.microsoft.com/office/drawing/2014/main" id="{E9C00A79-9148-7546-D83C-B0910FF4EA20}"/>
              </a:ext>
            </a:extLst>
          </p:cNvPr>
          <p:cNvSpPr txBox="1">
            <a:spLocks/>
          </p:cNvSpPr>
          <p:nvPr/>
        </p:nvSpPr>
        <p:spPr>
          <a:xfrm>
            <a:off x="2683725" y="3153243"/>
            <a:ext cx="9013903" cy="8797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kern="100" dirty="0">
                <a:effectLst/>
                <a:latin typeface="Angsana New" panose="02020603050405020304" pitchFamily="18" charset="-34"/>
                <a:ea typeface="DengXian" panose="02010600030101010101" pitchFamily="2" charset="-122"/>
                <a:cs typeface="Angsana New" panose="02020603050405020304" pitchFamily="18" charset="-34"/>
              </a:rPr>
              <a:t>Landsat 8 Level 2 Collection 2 Tier 1 images between Spring 2022 and Spring 2023 retrieved from </a:t>
            </a:r>
            <a:r>
              <a:rPr lang="en-US" sz="2400" kern="100" dirty="0">
                <a:latin typeface="Angsana New" panose="02020603050405020304" pitchFamily="18" charset="-34"/>
                <a:ea typeface="DengXian" panose="02010600030101010101" pitchFamily="2" charset="-122"/>
                <a:cs typeface="Angsana New" panose="02020603050405020304" pitchFamily="18" charset="-34"/>
              </a:rPr>
              <a:t>the Google Earth Engine API </a:t>
            </a:r>
            <a:r>
              <a:rPr lang="en-US" sz="2400" kern="100" dirty="0">
                <a:effectLst/>
                <a:latin typeface="Angsana New" panose="02020603050405020304" pitchFamily="18" charset="-34"/>
                <a:ea typeface="DengXian" panose="02010600030101010101" pitchFamily="2" charset="-122"/>
                <a:cs typeface="Angsana New" panose="02020603050405020304" pitchFamily="18" charset="-34"/>
              </a:rPr>
              <a:t>with </a:t>
            </a:r>
            <a:r>
              <a:rPr lang="en-US" sz="2400" i="1" kern="100" dirty="0">
                <a:effectLst/>
                <a:latin typeface="Angsana New" panose="02020603050405020304" pitchFamily="18" charset="-34"/>
                <a:ea typeface="DengXian" panose="02010600030101010101" pitchFamily="2" charset="-122"/>
                <a:cs typeface="Angsana New" panose="02020603050405020304" pitchFamily="18" charset="-34"/>
              </a:rPr>
              <a:t>30m of spatial resolution</a:t>
            </a:r>
            <a:r>
              <a:rPr lang="en-US" sz="2400" kern="100" dirty="0">
                <a:effectLst/>
                <a:latin typeface="Angsana New" panose="02020603050405020304" pitchFamily="18" charset="-34"/>
                <a:ea typeface="DengXian" panose="02010600030101010101" pitchFamily="2" charset="-122"/>
                <a:cs typeface="Angsana New" panose="02020603050405020304" pitchFamily="18" charset="-34"/>
              </a:rPr>
              <a:t>. The images were acquired by season. </a:t>
            </a:r>
          </a:p>
        </p:txBody>
      </p:sp>
      <p:sp>
        <p:nvSpPr>
          <p:cNvPr id="12" name="Title 1">
            <a:extLst>
              <a:ext uri="{FF2B5EF4-FFF2-40B4-BE49-F238E27FC236}">
                <a16:creationId xmlns:a16="http://schemas.microsoft.com/office/drawing/2014/main" id="{44F745F2-94F7-ECF9-1179-114F182F396F}"/>
              </a:ext>
            </a:extLst>
          </p:cNvPr>
          <p:cNvSpPr txBox="1">
            <a:spLocks/>
          </p:cNvSpPr>
          <p:nvPr/>
        </p:nvSpPr>
        <p:spPr>
          <a:xfrm>
            <a:off x="2683725" y="4552001"/>
            <a:ext cx="9013903" cy="8797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effectLst/>
                <a:latin typeface="Angsana New" panose="02020603050405020304" pitchFamily="18" charset="-34"/>
                <a:ea typeface="DengXian" panose="02010600030101010101" pitchFamily="2" charset="-122"/>
                <a:cs typeface="Angsana New" panose="02020603050405020304" pitchFamily="18" charset="-34"/>
              </a:rPr>
              <a:t>Hospital discharge of patients with CRD collected by Pennsylvania’s Department of Health. </a:t>
            </a:r>
            <a:endParaRPr lang="en-US" sz="2400" kern="100" dirty="0">
              <a:effectLst/>
              <a:latin typeface="Angsana New" panose="02020603050405020304" pitchFamily="18" charset="-34"/>
              <a:ea typeface="DengXian" panose="02010600030101010101" pitchFamily="2" charset="-122"/>
              <a:cs typeface="Angsana New" panose="02020603050405020304" pitchFamily="18" charset="-34"/>
            </a:endParaRPr>
          </a:p>
        </p:txBody>
      </p:sp>
      <p:pic>
        <p:nvPicPr>
          <p:cNvPr id="14" name="Picture 13" descr="A yellow file folders with text&#10;&#10;Description automatically generated">
            <a:extLst>
              <a:ext uri="{FF2B5EF4-FFF2-40B4-BE49-F238E27FC236}">
                <a16:creationId xmlns:a16="http://schemas.microsoft.com/office/drawing/2014/main" id="{698F144B-880C-9E51-8206-01C27F6F2D2D}"/>
              </a:ext>
            </a:extLst>
          </p:cNvPr>
          <p:cNvPicPr>
            <a:picLocks noChangeAspect="1"/>
          </p:cNvPicPr>
          <p:nvPr/>
        </p:nvPicPr>
        <p:blipFill>
          <a:blip r:embed="rId2"/>
          <a:stretch>
            <a:fillRect/>
          </a:stretch>
        </p:blipFill>
        <p:spPr>
          <a:xfrm>
            <a:off x="682726" y="1514071"/>
            <a:ext cx="1848889" cy="4158050"/>
          </a:xfrm>
          <a:prstGeom prst="rect">
            <a:avLst/>
          </a:prstGeom>
        </p:spPr>
      </p:pic>
      <p:sp>
        <p:nvSpPr>
          <p:cNvPr id="16" name="Rectangle 15">
            <a:extLst>
              <a:ext uri="{FF2B5EF4-FFF2-40B4-BE49-F238E27FC236}">
                <a16:creationId xmlns:a16="http://schemas.microsoft.com/office/drawing/2014/main" id="{32FA9BF6-C3E6-4FDA-0856-0E87F83FB47D}"/>
              </a:ext>
            </a:extLst>
          </p:cNvPr>
          <p:cNvSpPr/>
          <p:nvPr/>
        </p:nvSpPr>
        <p:spPr>
          <a:xfrm rot="5400000">
            <a:off x="56568" y="528253"/>
            <a:ext cx="511333" cy="62446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39166E9C-78E8-3B49-59B8-2DCB8F08643F}"/>
              </a:ext>
            </a:extLst>
          </p:cNvPr>
          <p:cNvSpPr>
            <a:spLocks noGrp="1"/>
          </p:cNvSpPr>
          <p:nvPr>
            <p:ph type="title"/>
          </p:nvPr>
        </p:nvSpPr>
        <p:spPr>
          <a:xfrm>
            <a:off x="838200" y="681037"/>
            <a:ext cx="5214257" cy="425239"/>
          </a:xfrm>
        </p:spPr>
        <p:txBody>
          <a:bodyPr>
            <a:noAutofit/>
          </a:bodyPr>
          <a:lstStyle/>
          <a:p>
            <a:r>
              <a:rPr lang="en-US" sz="3600" b="1" dirty="0">
                <a:latin typeface="Angsana New" panose="02020603050405020304" pitchFamily="18" charset="-34"/>
                <a:cs typeface="Angsana New" panose="02020603050405020304" pitchFamily="18" charset="-34"/>
              </a:rPr>
              <a:t>Datasets </a:t>
            </a:r>
            <a:endParaRPr lang="en-US" sz="3600" dirty="0"/>
          </a:p>
        </p:txBody>
      </p:sp>
    </p:spTree>
    <p:extLst>
      <p:ext uri="{BB962C8B-B14F-4D97-AF65-F5344CB8AC3E}">
        <p14:creationId xmlns:p14="http://schemas.microsoft.com/office/powerpoint/2010/main" val="2956028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1F2D699-F210-D240-9734-8688EAD81A82}">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4115</TotalTime>
  <Words>1689</Words>
  <Application>Microsoft Macintosh PowerPoint</Application>
  <PresentationFormat>Widescreen</PresentationFormat>
  <Paragraphs>109</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Angsana New</vt:lpstr>
      <vt:lpstr>Arial</vt:lpstr>
      <vt:lpstr>Calibri</vt:lpstr>
      <vt:lpstr>Calibri Light</vt:lpstr>
      <vt:lpstr>Cambria Math</vt:lpstr>
      <vt:lpstr>Office Theme</vt:lpstr>
      <vt:lpstr>Spatial Estimation of Chronic Respiratory Disease Based on Geospatial Learning Procedures – An Approach Using Earth-Engine-Based Remote Sensing Data and Air Quality Variables in the State of Pennsylvania </vt:lpstr>
      <vt:lpstr>Remote Sensing and Machine Learning in Public Health Research</vt:lpstr>
      <vt:lpstr>PowerPoint Presentation</vt:lpstr>
      <vt:lpstr>PowerPoint Presentation</vt:lpstr>
      <vt:lpstr> Our Workflow </vt:lpstr>
      <vt:lpstr> Workflow of Alvarez-Mendoza, et.al (2020) </vt:lpstr>
      <vt:lpstr>PowerPoint Presentation</vt:lpstr>
      <vt:lpstr>PowerPoint Presentation</vt:lpstr>
      <vt:lpstr>Datasets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Major Deviations from the Original Study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Machine Learning Techniques (MLT) into Remote Sensing (RS) Research to support Disease Prediction and Public Health Decision-Making</dc:title>
  <dc:creator>Zhou, Emily</dc:creator>
  <cp:lastModifiedBy>Emily Zhou</cp:lastModifiedBy>
  <cp:revision>7</cp:revision>
  <dcterms:created xsi:type="dcterms:W3CDTF">2024-02-27T01:44:51Z</dcterms:created>
  <dcterms:modified xsi:type="dcterms:W3CDTF">2024-05-01T20:15:46Z</dcterms:modified>
</cp:coreProperties>
</file>